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jpg" ContentType="image/jpeg"/>
  <Override PartName="/ppt/media/image10.jpg" ContentType="image/jpeg"/>
  <Override PartName="/ppt/media/image14.jpg" ContentType="image/jpeg"/>
  <Override PartName="/ppt/notesSlides/notesSlide1.xml" ContentType="application/vnd.openxmlformats-officedocument.presentationml.notesSlide+xml"/>
  <Override PartName="/ppt/media/image17.jpg" ContentType="image/jpe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image22.jpg" ContentType="image/jpeg"/>
  <Override PartName="/ppt/media/image23.jpg" ContentType="image/jpeg"/>
  <Override PartName="/ppt/media/image24.jpg" ContentType="image/jpeg"/>
  <Override PartName="/ppt/media/image25.jpg" ContentType="image/jpeg"/>
  <Override PartName="/ppt/notesSlides/notesSlide2.xml" ContentType="application/vnd.openxmlformats-officedocument.presentationml.notesSlide+xml"/>
  <Override PartName="/ppt/media/image27.jpg" ContentType="image/jpeg"/>
  <Override PartName="/ppt/media/image29.jpg" ContentType="image/jpeg"/>
  <Override PartName="/ppt/media/image31.jpg" ContentType="image/jpeg"/>
  <Override PartName="/ppt/media/image37.jpg" ContentType="image/jpeg"/>
  <Override PartName="/ppt/media/image38.jpg" ContentType="image/jpeg"/>
  <Override PartName="/ppt/media/image42.jpg" ContentType="image/jpeg"/>
  <Override PartName="/ppt/notesSlides/notesSlide3.xml" ContentType="application/vnd.openxmlformats-officedocument.presentationml.notesSlide+xml"/>
  <Override PartName="/ppt/media/image50.jpg" ContentType="image/jpeg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</p:sldMasterIdLst>
  <p:notesMasterIdLst>
    <p:notesMasterId r:id="rId27"/>
  </p:notesMasterIdLst>
  <p:sldIdLst>
    <p:sldId id="302" r:id="rId6"/>
    <p:sldId id="1460" r:id="rId7"/>
    <p:sldId id="1461" r:id="rId8"/>
    <p:sldId id="1459" r:id="rId9"/>
    <p:sldId id="285" r:id="rId10"/>
    <p:sldId id="263" r:id="rId11"/>
    <p:sldId id="273" r:id="rId12"/>
    <p:sldId id="1441" r:id="rId13"/>
    <p:sldId id="1458" r:id="rId14"/>
    <p:sldId id="1582" r:id="rId15"/>
    <p:sldId id="1580" r:id="rId16"/>
    <p:sldId id="1564" r:id="rId17"/>
    <p:sldId id="1581" r:id="rId18"/>
    <p:sldId id="1430" r:id="rId19"/>
    <p:sldId id="1440" r:id="rId20"/>
    <p:sldId id="1438" r:id="rId21"/>
    <p:sldId id="1434" r:id="rId22"/>
    <p:sldId id="1439" r:id="rId23"/>
    <p:sldId id="1435" r:id="rId24"/>
    <p:sldId id="330" r:id="rId25"/>
    <p:sldId id="1457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181"/>
    <a:srgbClr val="BE0618"/>
    <a:srgbClr val="760000"/>
    <a:srgbClr val="9F0514"/>
    <a:srgbClr val="D41220"/>
    <a:srgbClr val="E95560"/>
    <a:srgbClr val="DA260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1" autoAdjust="0"/>
    <p:restoredTop sz="95196" autoAdjust="0"/>
  </p:normalViewPr>
  <p:slideViewPr>
    <p:cSldViewPr snapToGrid="0" showGuides="1">
      <p:cViewPr varScale="1">
        <p:scale>
          <a:sx n="86" d="100"/>
          <a:sy n="86" d="100"/>
        </p:scale>
        <p:origin x="715" y="4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48629E-25FE-4386-B4ED-3DF1EE5246F8}" type="doc">
      <dgm:prSet loTypeId="urn:microsoft.com/office/officeart/2005/8/layout/hierarchy6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7D7A242B-B758-41E8-9980-C43B7C0C1585}">
      <dgm:prSet phldrT="[Текст]" custT="1"/>
      <dgm:spPr>
        <a:solidFill>
          <a:srgbClr val="760000"/>
        </a:solidFill>
      </dgm:spPr>
      <dgm:t>
        <a:bodyPr/>
        <a:lstStyle/>
        <a:p>
          <a:pPr marL="0" lvl="0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b="1" dirty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/>
            <a:t>Министерство, КК ИРО (КОСПП), Краевой ЦПМСС </a:t>
          </a:r>
        </a:p>
        <a:p>
          <a:pPr marL="0" lvl="0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b="1" dirty="0"/>
        </a:p>
      </dgm:t>
    </dgm:pt>
    <dgm:pt modelId="{51578E77-B475-4341-BF96-B1B6E8F06A08}" type="parTrans" cxnId="{986B5F27-0CD4-4A4B-9D4F-3C5DF7F53212}">
      <dgm:prSet/>
      <dgm:spPr/>
      <dgm:t>
        <a:bodyPr/>
        <a:lstStyle/>
        <a:p>
          <a:endParaRPr lang="ru-RU"/>
        </a:p>
      </dgm:t>
    </dgm:pt>
    <dgm:pt modelId="{E11C61D5-2EA9-4937-9F63-1138D3CE3015}" type="sibTrans" cxnId="{986B5F27-0CD4-4A4B-9D4F-3C5DF7F53212}">
      <dgm:prSet/>
      <dgm:spPr/>
      <dgm:t>
        <a:bodyPr/>
        <a:lstStyle/>
        <a:p>
          <a:endParaRPr lang="ru-RU"/>
        </a:p>
      </dgm:t>
    </dgm:pt>
    <dgm:pt modelId="{854FA93B-4ED5-4946-9A35-58DEDA190BBE}">
      <dgm:prSet phldrT="[Текст]" custT="1"/>
      <dgm:spPr>
        <a:solidFill>
          <a:srgbClr val="9F0514"/>
        </a:solidFill>
      </dgm:spPr>
      <dgm:t>
        <a:bodyPr/>
        <a:lstStyle/>
        <a:p>
          <a:r>
            <a:rPr lang="ru-RU" sz="2400" b="1" dirty="0"/>
            <a:t>ММС </a:t>
          </a:r>
        </a:p>
        <a:p>
          <a:r>
            <a:rPr lang="ru-RU" sz="1600" b="1" dirty="0"/>
            <a:t>РМО / ГМО</a:t>
          </a:r>
        </a:p>
        <a:p>
          <a:r>
            <a:rPr lang="ru-RU" sz="1600" b="1" dirty="0"/>
            <a:t>МУНИЦИПАЛЬНЫЕ КООРДИНАТОРЫ</a:t>
          </a:r>
          <a:endParaRPr lang="ru-RU" sz="1600" dirty="0"/>
        </a:p>
      </dgm:t>
    </dgm:pt>
    <dgm:pt modelId="{630AAA13-A56D-486C-B8DD-0E1DA427DE98}" type="parTrans" cxnId="{774C349E-A91B-4892-BE32-D7F626EF4ECE}">
      <dgm:prSet/>
      <dgm:spPr>
        <a:ln w="38100">
          <a:solidFill>
            <a:srgbClr val="CF783D"/>
          </a:solidFill>
        </a:ln>
      </dgm:spPr>
      <dgm:t>
        <a:bodyPr/>
        <a:lstStyle/>
        <a:p>
          <a:endParaRPr lang="ru-RU"/>
        </a:p>
      </dgm:t>
    </dgm:pt>
    <dgm:pt modelId="{23588091-27AF-4545-970C-ED3F9E7FD7D7}" type="sibTrans" cxnId="{774C349E-A91B-4892-BE32-D7F626EF4ECE}">
      <dgm:prSet/>
      <dgm:spPr/>
      <dgm:t>
        <a:bodyPr/>
        <a:lstStyle/>
        <a:p>
          <a:endParaRPr lang="ru-RU"/>
        </a:p>
      </dgm:t>
    </dgm:pt>
    <dgm:pt modelId="{CE738FE1-562E-477E-8C2F-E4960BBE6B83}">
      <dgm:prSet phldrT="[Текст]" custT="1"/>
      <dgm:spPr>
        <a:solidFill>
          <a:srgbClr val="D41220"/>
        </a:solidFill>
      </dgm:spPr>
      <dgm:t>
        <a:bodyPr/>
        <a:lstStyle/>
        <a:p>
          <a:endParaRPr lang="ru-RU" sz="2400" b="1" dirty="0"/>
        </a:p>
        <a:p>
          <a:r>
            <a:rPr lang="ru-RU" sz="2400" b="1" dirty="0"/>
            <a:t>Психологическая служба ОО</a:t>
          </a:r>
        </a:p>
        <a:p>
          <a:r>
            <a:rPr lang="ru-RU" sz="2400" b="1" dirty="0" err="1"/>
            <a:t>ППк</a:t>
          </a:r>
          <a:endParaRPr lang="ru-RU" sz="2400" b="1" dirty="0"/>
        </a:p>
        <a:p>
          <a:endParaRPr lang="ru-RU" sz="2400" b="1" dirty="0"/>
        </a:p>
      </dgm:t>
    </dgm:pt>
    <dgm:pt modelId="{55532FBF-6FDB-420B-BE48-609E743EA038}" type="parTrans" cxnId="{DD2F0A30-0066-4D07-9F63-E9A0241F7966}">
      <dgm:prSet/>
      <dgm:spPr>
        <a:ln w="38100">
          <a:solidFill>
            <a:srgbClr val="CF783D"/>
          </a:solidFill>
        </a:ln>
      </dgm:spPr>
      <dgm:t>
        <a:bodyPr/>
        <a:lstStyle/>
        <a:p>
          <a:endParaRPr lang="ru-RU"/>
        </a:p>
      </dgm:t>
    </dgm:pt>
    <dgm:pt modelId="{5D313CFB-5EA8-43CA-9353-F808B587E2D1}" type="sibTrans" cxnId="{DD2F0A30-0066-4D07-9F63-E9A0241F7966}">
      <dgm:prSet/>
      <dgm:spPr/>
      <dgm:t>
        <a:bodyPr/>
        <a:lstStyle/>
        <a:p>
          <a:endParaRPr lang="ru-RU"/>
        </a:p>
      </dgm:t>
    </dgm:pt>
    <dgm:pt modelId="{105123CF-541D-4E90-8388-171322F6DCAB}">
      <dgm:prSet phldrT="[Текст]"/>
      <dgm:spPr>
        <a:solidFill>
          <a:srgbClr val="395592"/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</a:rPr>
            <a:t>Региональный уровень</a:t>
          </a:r>
        </a:p>
      </dgm:t>
    </dgm:pt>
    <dgm:pt modelId="{5F9F31A4-80D6-4668-817A-00C78C59B376}" type="parTrans" cxnId="{FECEFCD8-8EF3-4C7B-831F-E31C66967BEB}">
      <dgm:prSet/>
      <dgm:spPr/>
      <dgm:t>
        <a:bodyPr/>
        <a:lstStyle/>
        <a:p>
          <a:endParaRPr lang="ru-RU"/>
        </a:p>
      </dgm:t>
    </dgm:pt>
    <dgm:pt modelId="{C37571F2-99BD-41B7-BBF0-D63C68720C76}" type="sibTrans" cxnId="{FECEFCD8-8EF3-4C7B-831F-E31C66967BEB}">
      <dgm:prSet/>
      <dgm:spPr/>
      <dgm:t>
        <a:bodyPr/>
        <a:lstStyle/>
        <a:p>
          <a:endParaRPr lang="ru-RU"/>
        </a:p>
      </dgm:t>
    </dgm:pt>
    <dgm:pt modelId="{40954491-2F40-42F9-8F88-3DE36E22759F}">
      <dgm:prSet phldrT="[Текст]"/>
      <dgm:spPr>
        <a:solidFill>
          <a:srgbClr val="5375BC"/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</a:rPr>
            <a:t>Муниципальный уровень</a:t>
          </a:r>
        </a:p>
      </dgm:t>
    </dgm:pt>
    <dgm:pt modelId="{C5D21C64-609B-4B23-9FE6-71EFE12EB647}" type="parTrans" cxnId="{2575763B-A3D9-4264-9832-A60243E80719}">
      <dgm:prSet/>
      <dgm:spPr/>
      <dgm:t>
        <a:bodyPr/>
        <a:lstStyle/>
        <a:p>
          <a:endParaRPr lang="ru-RU"/>
        </a:p>
      </dgm:t>
    </dgm:pt>
    <dgm:pt modelId="{65BC718D-999C-42BD-B04A-4DFEC2AABDC9}" type="sibTrans" cxnId="{2575763B-A3D9-4264-9832-A60243E80719}">
      <dgm:prSet/>
      <dgm:spPr/>
      <dgm:t>
        <a:bodyPr/>
        <a:lstStyle/>
        <a:p>
          <a:endParaRPr lang="ru-RU"/>
        </a:p>
      </dgm:t>
    </dgm:pt>
    <dgm:pt modelId="{73163FE2-38F2-4374-AB69-CAE7987414EE}">
      <dgm:prSet phldrT="[Текст]"/>
      <dgm:spPr>
        <a:solidFill>
          <a:srgbClr val="728DC8"/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</a:rPr>
            <a:t>Уровень ОО</a:t>
          </a:r>
        </a:p>
      </dgm:t>
    </dgm:pt>
    <dgm:pt modelId="{6DD285A4-1B2C-4639-84EC-851171CEFFBA}" type="parTrans" cxnId="{4E682E95-E9B4-4DC6-A96F-C1BECE0027D0}">
      <dgm:prSet/>
      <dgm:spPr/>
      <dgm:t>
        <a:bodyPr/>
        <a:lstStyle/>
        <a:p>
          <a:endParaRPr lang="ru-RU"/>
        </a:p>
      </dgm:t>
    </dgm:pt>
    <dgm:pt modelId="{1194F2DE-16E7-43FF-B5B1-EEFE46C90DC0}" type="sibTrans" cxnId="{4E682E95-E9B4-4DC6-A96F-C1BECE0027D0}">
      <dgm:prSet/>
      <dgm:spPr/>
      <dgm:t>
        <a:bodyPr/>
        <a:lstStyle/>
        <a:p>
          <a:endParaRPr lang="ru-RU"/>
        </a:p>
      </dgm:t>
    </dgm:pt>
    <dgm:pt modelId="{835ADEA6-FF40-466F-B173-2103B6C057C4}">
      <dgm:prSet phldrT="[Текст]" custT="1"/>
      <dgm:spPr>
        <a:solidFill>
          <a:srgbClr val="E95560"/>
        </a:solidFill>
      </dgm:spPr>
      <dgm:t>
        <a:bodyPr/>
        <a:lstStyle/>
        <a:p>
          <a:r>
            <a:rPr lang="ru-RU" sz="2400" b="1" dirty="0"/>
            <a:t>Педагоги-психологи, социальные педагоги,  </a:t>
          </a:r>
          <a:r>
            <a:rPr lang="ru-RU" sz="2400" b="1" dirty="0" err="1"/>
            <a:t>кл</a:t>
          </a:r>
          <a:r>
            <a:rPr lang="ru-RU" sz="2400" b="1" dirty="0"/>
            <a:t>. руководители, воспитатели</a:t>
          </a:r>
        </a:p>
      </dgm:t>
    </dgm:pt>
    <dgm:pt modelId="{05CBB47B-55D5-4948-8E5A-00382E6A221E}" type="parTrans" cxnId="{55E1845B-5C1A-4527-B1E3-49A7B90DD4B1}">
      <dgm:prSet/>
      <dgm:spPr>
        <a:noFill/>
        <a:ln w="12700"/>
      </dgm:spPr>
      <dgm:t>
        <a:bodyPr/>
        <a:lstStyle/>
        <a:p>
          <a:endParaRPr lang="ru-RU"/>
        </a:p>
      </dgm:t>
    </dgm:pt>
    <dgm:pt modelId="{6BA1C563-DC4C-4405-B18D-C67CEE4A3298}" type="sibTrans" cxnId="{55E1845B-5C1A-4527-B1E3-49A7B90DD4B1}">
      <dgm:prSet/>
      <dgm:spPr/>
      <dgm:t>
        <a:bodyPr/>
        <a:lstStyle/>
        <a:p>
          <a:endParaRPr lang="ru-RU"/>
        </a:p>
      </dgm:t>
    </dgm:pt>
    <dgm:pt modelId="{1EC565A6-CF0F-4B93-9184-125A384F2789}" type="pres">
      <dgm:prSet presAssocID="{5448629E-25FE-4386-B4ED-3DF1EE5246F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71BFB37-73AF-422D-9DCF-8F59874AFC3A}" type="pres">
      <dgm:prSet presAssocID="{5448629E-25FE-4386-B4ED-3DF1EE5246F8}" presName="hierFlow" presStyleCnt="0"/>
      <dgm:spPr/>
    </dgm:pt>
    <dgm:pt modelId="{454A1A46-4DA6-4A54-B9AF-EB833E6761E0}" type="pres">
      <dgm:prSet presAssocID="{5448629E-25FE-4386-B4ED-3DF1EE5246F8}" presName="firstBuf" presStyleCnt="0"/>
      <dgm:spPr/>
    </dgm:pt>
    <dgm:pt modelId="{5E352504-F8D8-43C8-860A-7B3C6557BE38}" type="pres">
      <dgm:prSet presAssocID="{5448629E-25FE-4386-B4ED-3DF1EE5246F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A70DB20-9DDD-4530-B83A-4DB6A026DD52}" type="pres">
      <dgm:prSet presAssocID="{7D7A242B-B758-41E8-9980-C43B7C0C1585}" presName="Name14" presStyleCnt="0"/>
      <dgm:spPr/>
    </dgm:pt>
    <dgm:pt modelId="{1BC07F30-51C8-48F8-BC8A-A0E9ACEE722D}" type="pres">
      <dgm:prSet presAssocID="{7D7A242B-B758-41E8-9980-C43B7C0C1585}" presName="level1Shape" presStyleLbl="node0" presStyleIdx="0" presStyleCnt="1" custScaleX="318706" custLinFactNeighborX="29885" custLinFactNeighborY="-9071">
        <dgm:presLayoutVars>
          <dgm:chPref val="3"/>
        </dgm:presLayoutVars>
      </dgm:prSet>
      <dgm:spPr/>
    </dgm:pt>
    <dgm:pt modelId="{723B5CC3-B2AF-41C7-8C14-212879247BC4}" type="pres">
      <dgm:prSet presAssocID="{7D7A242B-B758-41E8-9980-C43B7C0C1585}" presName="hierChild2" presStyleCnt="0"/>
      <dgm:spPr/>
    </dgm:pt>
    <dgm:pt modelId="{A44A0B3F-A953-4D92-99B0-4665DA1B3394}" type="pres">
      <dgm:prSet presAssocID="{630AAA13-A56D-486C-B8DD-0E1DA427DE98}" presName="Name19" presStyleLbl="parChTrans1D2" presStyleIdx="0" presStyleCnt="1"/>
      <dgm:spPr/>
    </dgm:pt>
    <dgm:pt modelId="{14A36F42-CB31-4B6A-9C5D-4367CD655EA1}" type="pres">
      <dgm:prSet presAssocID="{854FA93B-4ED5-4946-9A35-58DEDA190BBE}" presName="Name21" presStyleCnt="0"/>
      <dgm:spPr/>
    </dgm:pt>
    <dgm:pt modelId="{7A2CC74D-AE12-487A-9F16-F5C15238B0D6}" type="pres">
      <dgm:prSet presAssocID="{854FA93B-4ED5-4946-9A35-58DEDA190BBE}" presName="level2Shape" presStyleLbl="node2" presStyleIdx="0" presStyleCnt="1" custScaleX="315505" custLinFactNeighborX="30831" custLinFactNeighborY="-3147"/>
      <dgm:spPr/>
    </dgm:pt>
    <dgm:pt modelId="{984FF75E-0B9B-468E-9C99-2920965D6692}" type="pres">
      <dgm:prSet presAssocID="{854FA93B-4ED5-4946-9A35-58DEDA190BBE}" presName="hierChild3" presStyleCnt="0"/>
      <dgm:spPr/>
    </dgm:pt>
    <dgm:pt modelId="{551A7DFD-7ECC-4E6E-A13A-F10628A6C44A}" type="pres">
      <dgm:prSet presAssocID="{55532FBF-6FDB-420B-BE48-609E743EA038}" presName="Name19" presStyleLbl="parChTrans1D3" presStyleIdx="0" presStyleCnt="1"/>
      <dgm:spPr/>
    </dgm:pt>
    <dgm:pt modelId="{86C64433-F22B-4E59-A2C2-E0801EC7999B}" type="pres">
      <dgm:prSet presAssocID="{CE738FE1-562E-477E-8C2F-E4960BBE6B83}" presName="Name21" presStyleCnt="0"/>
      <dgm:spPr/>
    </dgm:pt>
    <dgm:pt modelId="{7D32FE84-A716-4314-AB49-E375D8A72DCA}" type="pres">
      <dgm:prSet presAssocID="{CE738FE1-562E-477E-8C2F-E4960BBE6B83}" presName="level2Shape" presStyleLbl="node3" presStyleIdx="0" presStyleCnt="1" custScaleX="314720" custLinFactNeighborX="30574" custLinFactNeighborY="4422"/>
      <dgm:spPr/>
    </dgm:pt>
    <dgm:pt modelId="{B5703C36-767A-4FF3-B85F-4BA4A6D53FE1}" type="pres">
      <dgm:prSet presAssocID="{CE738FE1-562E-477E-8C2F-E4960BBE6B83}" presName="hierChild3" presStyleCnt="0"/>
      <dgm:spPr/>
    </dgm:pt>
    <dgm:pt modelId="{3521FCF4-4A1D-4559-8F81-18D47AF81192}" type="pres">
      <dgm:prSet presAssocID="{05CBB47B-55D5-4948-8E5A-00382E6A221E}" presName="Name19" presStyleLbl="parChTrans1D4" presStyleIdx="0" presStyleCnt="1"/>
      <dgm:spPr/>
    </dgm:pt>
    <dgm:pt modelId="{763F1669-E444-429B-92EB-BC663439F12D}" type="pres">
      <dgm:prSet presAssocID="{835ADEA6-FF40-466F-B173-2103B6C057C4}" presName="Name21" presStyleCnt="0"/>
      <dgm:spPr/>
    </dgm:pt>
    <dgm:pt modelId="{CD5F41D1-5849-4712-8440-5F206FE3AD51}" type="pres">
      <dgm:prSet presAssocID="{835ADEA6-FF40-466F-B173-2103B6C057C4}" presName="level2Shape" presStyleLbl="node4" presStyleIdx="0" presStyleCnt="1" custScaleX="310011" custLinFactNeighborX="29658" custLinFactNeighborY="-22792"/>
      <dgm:spPr/>
    </dgm:pt>
    <dgm:pt modelId="{EB4E6456-3A05-4B7A-8635-42B9D29A9E28}" type="pres">
      <dgm:prSet presAssocID="{835ADEA6-FF40-466F-B173-2103B6C057C4}" presName="hierChild3" presStyleCnt="0"/>
      <dgm:spPr/>
    </dgm:pt>
    <dgm:pt modelId="{3DD4B076-6636-41FD-8BE7-70BDA8837269}" type="pres">
      <dgm:prSet presAssocID="{5448629E-25FE-4386-B4ED-3DF1EE5246F8}" presName="bgShapesFlow" presStyleCnt="0"/>
      <dgm:spPr/>
    </dgm:pt>
    <dgm:pt modelId="{B33F55B8-269B-4F6A-861F-073F9F258F82}" type="pres">
      <dgm:prSet presAssocID="{105123CF-541D-4E90-8388-171322F6DCAB}" presName="rectComp" presStyleCnt="0"/>
      <dgm:spPr/>
    </dgm:pt>
    <dgm:pt modelId="{85EDBBD1-BD64-4BF8-815D-FD59BF10FCBB}" type="pres">
      <dgm:prSet presAssocID="{105123CF-541D-4E90-8388-171322F6DCAB}" presName="bgRect" presStyleLbl="bgShp" presStyleIdx="0" presStyleCnt="3" custLinFactNeighborX="0" custLinFactNeighborY="-4858"/>
      <dgm:spPr/>
    </dgm:pt>
    <dgm:pt modelId="{9C7E1DFF-2CCA-4B83-974B-744C66316CE8}" type="pres">
      <dgm:prSet presAssocID="{105123CF-541D-4E90-8388-171322F6DCAB}" presName="bgRectTx" presStyleLbl="bgShp" presStyleIdx="0" presStyleCnt="3">
        <dgm:presLayoutVars>
          <dgm:bulletEnabled val="1"/>
        </dgm:presLayoutVars>
      </dgm:prSet>
      <dgm:spPr/>
    </dgm:pt>
    <dgm:pt modelId="{491B11E7-B376-4BF5-8B54-6098B8A2953C}" type="pres">
      <dgm:prSet presAssocID="{105123CF-541D-4E90-8388-171322F6DCAB}" presName="spComp" presStyleCnt="0"/>
      <dgm:spPr/>
    </dgm:pt>
    <dgm:pt modelId="{C96853E3-CE23-4016-A1F9-89736AAB8270}" type="pres">
      <dgm:prSet presAssocID="{105123CF-541D-4E90-8388-171322F6DCAB}" presName="vSp" presStyleCnt="0"/>
      <dgm:spPr/>
    </dgm:pt>
    <dgm:pt modelId="{58929171-8A8F-4DEC-8D3C-4B7AC2D0DC1C}" type="pres">
      <dgm:prSet presAssocID="{40954491-2F40-42F9-8F88-3DE36E22759F}" presName="rectComp" presStyleCnt="0"/>
      <dgm:spPr/>
    </dgm:pt>
    <dgm:pt modelId="{C62787A1-FFE6-4405-A6EC-C67352717B06}" type="pres">
      <dgm:prSet presAssocID="{40954491-2F40-42F9-8F88-3DE36E22759F}" presName="bgRect" presStyleLbl="bgShp" presStyleIdx="1" presStyleCnt="3"/>
      <dgm:spPr/>
    </dgm:pt>
    <dgm:pt modelId="{A765F129-BE7B-408D-AA23-06C22BAA9DE5}" type="pres">
      <dgm:prSet presAssocID="{40954491-2F40-42F9-8F88-3DE36E22759F}" presName="bgRectTx" presStyleLbl="bgShp" presStyleIdx="1" presStyleCnt="3">
        <dgm:presLayoutVars>
          <dgm:bulletEnabled val="1"/>
        </dgm:presLayoutVars>
      </dgm:prSet>
      <dgm:spPr/>
    </dgm:pt>
    <dgm:pt modelId="{F102F412-0F62-4620-A721-C03BD562D1A5}" type="pres">
      <dgm:prSet presAssocID="{40954491-2F40-42F9-8F88-3DE36E22759F}" presName="spComp" presStyleCnt="0"/>
      <dgm:spPr/>
    </dgm:pt>
    <dgm:pt modelId="{D0D11A39-28C3-4309-8297-402C9A401051}" type="pres">
      <dgm:prSet presAssocID="{40954491-2F40-42F9-8F88-3DE36E22759F}" presName="vSp" presStyleCnt="0"/>
      <dgm:spPr/>
    </dgm:pt>
    <dgm:pt modelId="{021BF79F-8F16-4980-902D-92A69E12249D}" type="pres">
      <dgm:prSet presAssocID="{73163FE2-38F2-4374-AB69-CAE7987414EE}" presName="rectComp" presStyleCnt="0"/>
      <dgm:spPr/>
    </dgm:pt>
    <dgm:pt modelId="{39CFCE05-D551-4F60-8EDF-D7EA23113E3E}" type="pres">
      <dgm:prSet presAssocID="{73163FE2-38F2-4374-AB69-CAE7987414EE}" presName="bgRect" presStyleLbl="bgShp" presStyleIdx="2" presStyleCnt="3" custScaleY="202374" custLinFactNeighborX="0" custLinFactNeighborY="122"/>
      <dgm:spPr/>
    </dgm:pt>
    <dgm:pt modelId="{0B57F25A-F9D6-4727-A30B-4178B8F942C1}" type="pres">
      <dgm:prSet presAssocID="{73163FE2-38F2-4374-AB69-CAE7987414EE}" presName="bgRectTx" presStyleLbl="bgShp" presStyleIdx="2" presStyleCnt="3">
        <dgm:presLayoutVars>
          <dgm:bulletEnabled val="1"/>
        </dgm:presLayoutVars>
      </dgm:prSet>
      <dgm:spPr/>
    </dgm:pt>
  </dgm:ptLst>
  <dgm:cxnLst>
    <dgm:cxn modelId="{D97ECD0F-B919-49C1-9CC2-EDCBFC0A8E52}" type="presOf" srcId="{105123CF-541D-4E90-8388-171322F6DCAB}" destId="{85EDBBD1-BD64-4BF8-815D-FD59BF10FCBB}" srcOrd="0" destOrd="0" presId="urn:microsoft.com/office/officeart/2005/8/layout/hierarchy6"/>
    <dgm:cxn modelId="{986B5F27-0CD4-4A4B-9D4F-3C5DF7F53212}" srcId="{5448629E-25FE-4386-B4ED-3DF1EE5246F8}" destId="{7D7A242B-B758-41E8-9980-C43B7C0C1585}" srcOrd="0" destOrd="0" parTransId="{51578E77-B475-4341-BF96-B1B6E8F06A08}" sibTransId="{E11C61D5-2EA9-4937-9F63-1138D3CE3015}"/>
    <dgm:cxn modelId="{DD2F0A30-0066-4D07-9F63-E9A0241F7966}" srcId="{854FA93B-4ED5-4946-9A35-58DEDA190BBE}" destId="{CE738FE1-562E-477E-8C2F-E4960BBE6B83}" srcOrd="0" destOrd="0" parTransId="{55532FBF-6FDB-420B-BE48-609E743EA038}" sibTransId="{5D313CFB-5EA8-43CA-9353-F808B587E2D1}"/>
    <dgm:cxn modelId="{B1B3F331-A682-47B9-A1CB-ADBD5143384C}" type="presOf" srcId="{835ADEA6-FF40-466F-B173-2103B6C057C4}" destId="{CD5F41D1-5849-4712-8440-5F206FE3AD51}" srcOrd="0" destOrd="0" presId="urn:microsoft.com/office/officeart/2005/8/layout/hierarchy6"/>
    <dgm:cxn modelId="{D99D643A-CE4E-4187-B127-94673728BC07}" type="presOf" srcId="{73163FE2-38F2-4374-AB69-CAE7987414EE}" destId="{0B57F25A-F9D6-4727-A30B-4178B8F942C1}" srcOrd="1" destOrd="0" presId="urn:microsoft.com/office/officeart/2005/8/layout/hierarchy6"/>
    <dgm:cxn modelId="{2575763B-A3D9-4264-9832-A60243E80719}" srcId="{5448629E-25FE-4386-B4ED-3DF1EE5246F8}" destId="{40954491-2F40-42F9-8F88-3DE36E22759F}" srcOrd="2" destOrd="0" parTransId="{C5D21C64-609B-4B23-9FE6-71EFE12EB647}" sibTransId="{65BC718D-999C-42BD-B04A-4DFEC2AABDC9}"/>
    <dgm:cxn modelId="{55E1845B-5C1A-4527-B1E3-49A7B90DD4B1}" srcId="{CE738FE1-562E-477E-8C2F-E4960BBE6B83}" destId="{835ADEA6-FF40-466F-B173-2103B6C057C4}" srcOrd="0" destOrd="0" parTransId="{05CBB47B-55D5-4948-8E5A-00382E6A221E}" sibTransId="{6BA1C563-DC4C-4405-B18D-C67CEE4A3298}"/>
    <dgm:cxn modelId="{7D4BB267-30ED-4D8C-AB39-1DD96307AF0F}" type="presOf" srcId="{55532FBF-6FDB-420B-BE48-609E743EA038}" destId="{551A7DFD-7ECC-4E6E-A13A-F10628A6C44A}" srcOrd="0" destOrd="0" presId="urn:microsoft.com/office/officeart/2005/8/layout/hierarchy6"/>
    <dgm:cxn modelId="{2234F45A-8FAF-4A60-A3FB-75452FB001AD}" type="presOf" srcId="{40954491-2F40-42F9-8F88-3DE36E22759F}" destId="{A765F129-BE7B-408D-AA23-06C22BAA9DE5}" srcOrd="1" destOrd="0" presId="urn:microsoft.com/office/officeart/2005/8/layout/hierarchy6"/>
    <dgm:cxn modelId="{7166D488-8661-4D78-BCE9-813D3FE542D0}" type="presOf" srcId="{630AAA13-A56D-486C-B8DD-0E1DA427DE98}" destId="{A44A0B3F-A953-4D92-99B0-4665DA1B3394}" srcOrd="0" destOrd="0" presId="urn:microsoft.com/office/officeart/2005/8/layout/hierarchy6"/>
    <dgm:cxn modelId="{62961A91-6B0C-468D-93C1-21F8AE19364C}" type="presOf" srcId="{105123CF-541D-4E90-8388-171322F6DCAB}" destId="{9C7E1DFF-2CCA-4B83-974B-744C66316CE8}" srcOrd="1" destOrd="0" presId="urn:microsoft.com/office/officeart/2005/8/layout/hierarchy6"/>
    <dgm:cxn modelId="{4E682E95-E9B4-4DC6-A96F-C1BECE0027D0}" srcId="{5448629E-25FE-4386-B4ED-3DF1EE5246F8}" destId="{73163FE2-38F2-4374-AB69-CAE7987414EE}" srcOrd="3" destOrd="0" parTransId="{6DD285A4-1B2C-4639-84EC-851171CEFFBA}" sibTransId="{1194F2DE-16E7-43FF-B5B1-EEFE46C90DC0}"/>
    <dgm:cxn modelId="{774C349E-A91B-4892-BE32-D7F626EF4ECE}" srcId="{7D7A242B-B758-41E8-9980-C43B7C0C1585}" destId="{854FA93B-4ED5-4946-9A35-58DEDA190BBE}" srcOrd="0" destOrd="0" parTransId="{630AAA13-A56D-486C-B8DD-0E1DA427DE98}" sibTransId="{23588091-27AF-4545-970C-ED3F9E7FD7D7}"/>
    <dgm:cxn modelId="{ED07A9AE-1E0A-4288-8E21-131B6A06D4B3}" type="presOf" srcId="{40954491-2F40-42F9-8F88-3DE36E22759F}" destId="{C62787A1-FFE6-4405-A6EC-C67352717B06}" srcOrd="0" destOrd="0" presId="urn:microsoft.com/office/officeart/2005/8/layout/hierarchy6"/>
    <dgm:cxn modelId="{B04840B8-4467-441E-84F2-E2A919E67B29}" type="presOf" srcId="{5448629E-25FE-4386-B4ED-3DF1EE5246F8}" destId="{1EC565A6-CF0F-4B93-9184-125A384F2789}" srcOrd="0" destOrd="0" presId="urn:microsoft.com/office/officeart/2005/8/layout/hierarchy6"/>
    <dgm:cxn modelId="{6A6236D1-0736-4FC0-A125-824585722F6E}" type="presOf" srcId="{05CBB47B-55D5-4948-8E5A-00382E6A221E}" destId="{3521FCF4-4A1D-4559-8F81-18D47AF81192}" srcOrd="0" destOrd="0" presId="urn:microsoft.com/office/officeart/2005/8/layout/hierarchy6"/>
    <dgm:cxn modelId="{FECEFCD8-8EF3-4C7B-831F-E31C66967BEB}" srcId="{5448629E-25FE-4386-B4ED-3DF1EE5246F8}" destId="{105123CF-541D-4E90-8388-171322F6DCAB}" srcOrd="1" destOrd="0" parTransId="{5F9F31A4-80D6-4668-817A-00C78C59B376}" sibTransId="{C37571F2-99BD-41B7-BBF0-D63C68720C76}"/>
    <dgm:cxn modelId="{3AE134E5-C5D5-4CEC-B5FE-EF5DA25DFB1F}" type="presOf" srcId="{73163FE2-38F2-4374-AB69-CAE7987414EE}" destId="{39CFCE05-D551-4F60-8EDF-D7EA23113E3E}" srcOrd="0" destOrd="0" presId="urn:microsoft.com/office/officeart/2005/8/layout/hierarchy6"/>
    <dgm:cxn modelId="{10C42DE9-6E69-462C-AD46-04D11FF41C2B}" type="presOf" srcId="{854FA93B-4ED5-4946-9A35-58DEDA190BBE}" destId="{7A2CC74D-AE12-487A-9F16-F5C15238B0D6}" srcOrd="0" destOrd="0" presId="urn:microsoft.com/office/officeart/2005/8/layout/hierarchy6"/>
    <dgm:cxn modelId="{DB28B8EA-AFF4-472B-87BC-09383288E7AB}" type="presOf" srcId="{7D7A242B-B758-41E8-9980-C43B7C0C1585}" destId="{1BC07F30-51C8-48F8-BC8A-A0E9ACEE722D}" srcOrd="0" destOrd="0" presId="urn:microsoft.com/office/officeart/2005/8/layout/hierarchy6"/>
    <dgm:cxn modelId="{5E791EF0-28E0-4340-A509-DEF086CBB839}" type="presOf" srcId="{CE738FE1-562E-477E-8C2F-E4960BBE6B83}" destId="{7D32FE84-A716-4314-AB49-E375D8A72DCA}" srcOrd="0" destOrd="0" presId="urn:microsoft.com/office/officeart/2005/8/layout/hierarchy6"/>
    <dgm:cxn modelId="{9B33343A-B2E8-433B-A1F3-964F57EB3610}" type="presParOf" srcId="{1EC565A6-CF0F-4B93-9184-125A384F2789}" destId="{C71BFB37-73AF-422D-9DCF-8F59874AFC3A}" srcOrd="0" destOrd="0" presId="urn:microsoft.com/office/officeart/2005/8/layout/hierarchy6"/>
    <dgm:cxn modelId="{478962A1-48AB-473F-9A62-7E515B41EFBD}" type="presParOf" srcId="{C71BFB37-73AF-422D-9DCF-8F59874AFC3A}" destId="{454A1A46-4DA6-4A54-B9AF-EB833E6761E0}" srcOrd="0" destOrd="0" presId="urn:microsoft.com/office/officeart/2005/8/layout/hierarchy6"/>
    <dgm:cxn modelId="{27834D85-E470-41E7-817D-F9A5BFE2FE14}" type="presParOf" srcId="{C71BFB37-73AF-422D-9DCF-8F59874AFC3A}" destId="{5E352504-F8D8-43C8-860A-7B3C6557BE38}" srcOrd="1" destOrd="0" presId="urn:microsoft.com/office/officeart/2005/8/layout/hierarchy6"/>
    <dgm:cxn modelId="{30DAFF82-C18E-4AA1-9882-1738DAEEAD46}" type="presParOf" srcId="{5E352504-F8D8-43C8-860A-7B3C6557BE38}" destId="{3A70DB20-9DDD-4530-B83A-4DB6A026DD52}" srcOrd="0" destOrd="0" presId="urn:microsoft.com/office/officeart/2005/8/layout/hierarchy6"/>
    <dgm:cxn modelId="{A18D2F20-1ACD-4489-BDEE-FDE37C8FF724}" type="presParOf" srcId="{3A70DB20-9DDD-4530-B83A-4DB6A026DD52}" destId="{1BC07F30-51C8-48F8-BC8A-A0E9ACEE722D}" srcOrd="0" destOrd="0" presId="urn:microsoft.com/office/officeart/2005/8/layout/hierarchy6"/>
    <dgm:cxn modelId="{6B311264-EFBE-43A4-9D9B-CC1E7F4DA4D8}" type="presParOf" srcId="{3A70DB20-9DDD-4530-B83A-4DB6A026DD52}" destId="{723B5CC3-B2AF-41C7-8C14-212879247BC4}" srcOrd="1" destOrd="0" presId="urn:microsoft.com/office/officeart/2005/8/layout/hierarchy6"/>
    <dgm:cxn modelId="{9AB48538-3C24-43EB-89E4-E6C5EDB62FDB}" type="presParOf" srcId="{723B5CC3-B2AF-41C7-8C14-212879247BC4}" destId="{A44A0B3F-A953-4D92-99B0-4665DA1B3394}" srcOrd="0" destOrd="0" presId="urn:microsoft.com/office/officeart/2005/8/layout/hierarchy6"/>
    <dgm:cxn modelId="{3322551C-EED4-4A3B-AA25-E5174B85A700}" type="presParOf" srcId="{723B5CC3-B2AF-41C7-8C14-212879247BC4}" destId="{14A36F42-CB31-4B6A-9C5D-4367CD655EA1}" srcOrd="1" destOrd="0" presId="urn:microsoft.com/office/officeart/2005/8/layout/hierarchy6"/>
    <dgm:cxn modelId="{14A42C89-E138-4FA1-BE2D-3B61B777E4D2}" type="presParOf" srcId="{14A36F42-CB31-4B6A-9C5D-4367CD655EA1}" destId="{7A2CC74D-AE12-487A-9F16-F5C15238B0D6}" srcOrd="0" destOrd="0" presId="urn:microsoft.com/office/officeart/2005/8/layout/hierarchy6"/>
    <dgm:cxn modelId="{B3290327-FB0B-4EBA-9E0B-74D6F8DFB9A3}" type="presParOf" srcId="{14A36F42-CB31-4B6A-9C5D-4367CD655EA1}" destId="{984FF75E-0B9B-468E-9C99-2920965D6692}" srcOrd="1" destOrd="0" presId="urn:microsoft.com/office/officeart/2005/8/layout/hierarchy6"/>
    <dgm:cxn modelId="{B0A60C78-1FBC-44DB-AA25-D3451268708C}" type="presParOf" srcId="{984FF75E-0B9B-468E-9C99-2920965D6692}" destId="{551A7DFD-7ECC-4E6E-A13A-F10628A6C44A}" srcOrd="0" destOrd="0" presId="urn:microsoft.com/office/officeart/2005/8/layout/hierarchy6"/>
    <dgm:cxn modelId="{7FCD616A-A75E-49CE-B939-2360A3DB0F29}" type="presParOf" srcId="{984FF75E-0B9B-468E-9C99-2920965D6692}" destId="{86C64433-F22B-4E59-A2C2-E0801EC7999B}" srcOrd="1" destOrd="0" presId="urn:microsoft.com/office/officeart/2005/8/layout/hierarchy6"/>
    <dgm:cxn modelId="{4211DC0D-13A3-4B86-A496-92F535296926}" type="presParOf" srcId="{86C64433-F22B-4E59-A2C2-E0801EC7999B}" destId="{7D32FE84-A716-4314-AB49-E375D8A72DCA}" srcOrd="0" destOrd="0" presId="urn:microsoft.com/office/officeart/2005/8/layout/hierarchy6"/>
    <dgm:cxn modelId="{FFE450D1-59A3-4457-9663-4EE0E2EBF308}" type="presParOf" srcId="{86C64433-F22B-4E59-A2C2-E0801EC7999B}" destId="{B5703C36-767A-4FF3-B85F-4BA4A6D53FE1}" srcOrd="1" destOrd="0" presId="urn:microsoft.com/office/officeart/2005/8/layout/hierarchy6"/>
    <dgm:cxn modelId="{49AFE243-BA7B-45EB-8F1F-B866E6D56FE8}" type="presParOf" srcId="{B5703C36-767A-4FF3-B85F-4BA4A6D53FE1}" destId="{3521FCF4-4A1D-4559-8F81-18D47AF81192}" srcOrd="0" destOrd="0" presId="urn:microsoft.com/office/officeart/2005/8/layout/hierarchy6"/>
    <dgm:cxn modelId="{F7B4ACB7-AA04-42B3-858D-1A1B60CD12D4}" type="presParOf" srcId="{B5703C36-767A-4FF3-B85F-4BA4A6D53FE1}" destId="{763F1669-E444-429B-92EB-BC663439F12D}" srcOrd="1" destOrd="0" presId="urn:microsoft.com/office/officeart/2005/8/layout/hierarchy6"/>
    <dgm:cxn modelId="{C462CE8D-2D5B-4297-A42D-2DB9EBDC8C54}" type="presParOf" srcId="{763F1669-E444-429B-92EB-BC663439F12D}" destId="{CD5F41D1-5849-4712-8440-5F206FE3AD51}" srcOrd="0" destOrd="0" presId="urn:microsoft.com/office/officeart/2005/8/layout/hierarchy6"/>
    <dgm:cxn modelId="{087B7FD8-37B2-4C93-8759-DAA71975ADF0}" type="presParOf" srcId="{763F1669-E444-429B-92EB-BC663439F12D}" destId="{EB4E6456-3A05-4B7A-8635-42B9D29A9E28}" srcOrd="1" destOrd="0" presId="urn:microsoft.com/office/officeart/2005/8/layout/hierarchy6"/>
    <dgm:cxn modelId="{9CDBA1A5-F1D7-4207-9410-CEAC027E2835}" type="presParOf" srcId="{1EC565A6-CF0F-4B93-9184-125A384F2789}" destId="{3DD4B076-6636-41FD-8BE7-70BDA8837269}" srcOrd="1" destOrd="0" presId="urn:microsoft.com/office/officeart/2005/8/layout/hierarchy6"/>
    <dgm:cxn modelId="{1AE6560B-1B0D-4BEF-A8F9-896573590910}" type="presParOf" srcId="{3DD4B076-6636-41FD-8BE7-70BDA8837269}" destId="{B33F55B8-269B-4F6A-861F-073F9F258F82}" srcOrd="0" destOrd="0" presId="urn:microsoft.com/office/officeart/2005/8/layout/hierarchy6"/>
    <dgm:cxn modelId="{690C3C43-8CD8-494C-B943-909EC6CD95C0}" type="presParOf" srcId="{B33F55B8-269B-4F6A-861F-073F9F258F82}" destId="{85EDBBD1-BD64-4BF8-815D-FD59BF10FCBB}" srcOrd="0" destOrd="0" presId="urn:microsoft.com/office/officeart/2005/8/layout/hierarchy6"/>
    <dgm:cxn modelId="{9F8D953E-06FB-4241-9A5F-B699F6FD065B}" type="presParOf" srcId="{B33F55B8-269B-4F6A-861F-073F9F258F82}" destId="{9C7E1DFF-2CCA-4B83-974B-744C66316CE8}" srcOrd="1" destOrd="0" presId="urn:microsoft.com/office/officeart/2005/8/layout/hierarchy6"/>
    <dgm:cxn modelId="{712E2803-F694-462F-BC70-12E41AD58A28}" type="presParOf" srcId="{3DD4B076-6636-41FD-8BE7-70BDA8837269}" destId="{491B11E7-B376-4BF5-8B54-6098B8A2953C}" srcOrd="1" destOrd="0" presId="urn:microsoft.com/office/officeart/2005/8/layout/hierarchy6"/>
    <dgm:cxn modelId="{44BB24EB-9BE0-4503-ADC3-2C4F5378AF2A}" type="presParOf" srcId="{491B11E7-B376-4BF5-8B54-6098B8A2953C}" destId="{C96853E3-CE23-4016-A1F9-89736AAB8270}" srcOrd="0" destOrd="0" presId="urn:microsoft.com/office/officeart/2005/8/layout/hierarchy6"/>
    <dgm:cxn modelId="{6BFB8488-E584-4B44-9943-F269DBDBE7B4}" type="presParOf" srcId="{3DD4B076-6636-41FD-8BE7-70BDA8837269}" destId="{58929171-8A8F-4DEC-8D3C-4B7AC2D0DC1C}" srcOrd="2" destOrd="0" presId="urn:microsoft.com/office/officeart/2005/8/layout/hierarchy6"/>
    <dgm:cxn modelId="{E7DD0D89-3A70-4DF9-BD91-2E39E116648D}" type="presParOf" srcId="{58929171-8A8F-4DEC-8D3C-4B7AC2D0DC1C}" destId="{C62787A1-FFE6-4405-A6EC-C67352717B06}" srcOrd="0" destOrd="0" presId="urn:microsoft.com/office/officeart/2005/8/layout/hierarchy6"/>
    <dgm:cxn modelId="{E13944F2-0845-448C-930B-DA0D7369B9F0}" type="presParOf" srcId="{58929171-8A8F-4DEC-8D3C-4B7AC2D0DC1C}" destId="{A765F129-BE7B-408D-AA23-06C22BAA9DE5}" srcOrd="1" destOrd="0" presId="urn:microsoft.com/office/officeart/2005/8/layout/hierarchy6"/>
    <dgm:cxn modelId="{3B8869B2-A34E-4855-B59B-E24BD022CB7E}" type="presParOf" srcId="{3DD4B076-6636-41FD-8BE7-70BDA8837269}" destId="{F102F412-0F62-4620-A721-C03BD562D1A5}" srcOrd="3" destOrd="0" presId="urn:microsoft.com/office/officeart/2005/8/layout/hierarchy6"/>
    <dgm:cxn modelId="{A0275EB7-969F-4FAB-A730-5BDDFDBEE98F}" type="presParOf" srcId="{F102F412-0F62-4620-A721-C03BD562D1A5}" destId="{D0D11A39-28C3-4309-8297-402C9A401051}" srcOrd="0" destOrd="0" presId="urn:microsoft.com/office/officeart/2005/8/layout/hierarchy6"/>
    <dgm:cxn modelId="{40AB5584-E819-41DA-9353-A65E78AC7C8A}" type="presParOf" srcId="{3DD4B076-6636-41FD-8BE7-70BDA8837269}" destId="{021BF79F-8F16-4980-902D-92A69E12249D}" srcOrd="4" destOrd="0" presId="urn:microsoft.com/office/officeart/2005/8/layout/hierarchy6"/>
    <dgm:cxn modelId="{2D2A0017-01D5-4EDC-A4F9-6C34158951A7}" type="presParOf" srcId="{021BF79F-8F16-4980-902D-92A69E12249D}" destId="{39CFCE05-D551-4F60-8EDF-D7EA23113E3E}" srcOrd="0" destOrd="0" presId="urn:microsoft.com/office/officeart/2005/8/layout/hierarchy6"/>
    <dgm:cxn modelId="{CCA1A6D3-5870-499C-BB78-B7299BF192C9}" type="presParOf" srcId="{021BF79F-8F16-4980-902D-92A69E12249D}" destId="{0B57F25A-F9D6-4727-A30B-4178B8F942C1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CFCE05-D551-4F60-8EDF-D7EA23113E3E}">
      <dsp:nvSpPr>
        <dsp:cNvPr id="0" name=""/>
        <dsp:cNvSpPr/>
      </dsp:nvSpPr>
      <dsp:spPr>
        <a:xfrm>
          <a:off x="0" y="3049426"/>
          <a:ext cx="9252845" cy="2593022"/>
        </a:xfrm>
        <a:prstGeom prst="roundRect">
          <a:avLst>
            <a:gd name="adj" fmla="val 10000"/>
          </a:avLst>
        </a:prstGeom>
        <a:solidFill>
          <a:srgbClr val="728DC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solidFill>
                <a:schemeClr val="bg1"/>
              </a:solidFill>
            </a:rPr>
            <a:t>Уровень ОО</a:t>
          </a:r>
        </a:p>
      </dsp:txBody>
      <dsp:txXfrm>
        <a:off x="0" y="3049426"/>
        <a:ext cx="2775853" cy="2593022"/>
      </dsp:txXfrm>
    </dsp:sp>
    <dsp:sp modelId="{C62787A1-FFE6-4405-A6EC-C67352717B06}">
      <dsp:nvSpPr>
        <dsp:cNvPr id="0" name=""/>
        <dsp:cNvSpPr/>
      </dsp:nvSpPr>
      <dsp:spPr>
        <a:xfrm>
          <a:off x="0" y="1553011"/>
          <a:ext cx="9252845" cy="1281302"/>
        </a:xfrm>
        <a:prstGeom prst="roundRect">
          <a:avLst>
            <a:gd name="adj" fmla="val 10000"/>
          </a:avLst>
        </a:prstGeom>
        <a:solidFill>
          <a:srgbClr val="5375B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solidFill>
                <a:schemeClr val="bg1"/>
              </a:solidFill>
            </a:rPr>
            <a:t>Муниципальный уровень</a:t>
          </a:r>
        </a:p>
      </dsp:txBody>
      <dsp:txXfrm>
        <a:off x="0" y="1553011"/>
        <a:ext cx="2775853" cy="1281302"/>
      </dsp:txXfrm>
    </dsp:sp>
    <dsp:sp modelId="{85EDBBD1-BD64-4BF8-815D-FD59BF10FCBB}">
      <dsp:nvSpPr>
        <dsp:cNvPr id="0" name=""/>
        <dsp:cNvSpPr/>
      </dsp:nvSpPr>
      <dsp:spPr>
        <a:xfrm>
          <a:off x="0" y="0"/>
          <a:ext cx="9252845" cy="1281302"/>
        </a:xfrm>
        <a:prstGeom prst="roundRect">
          <a:avLst>
            <a:gd name="adj" fmla="val 10000"/>
          </a:avLst>
        </a:prstGeom>
        <a:solidFill>
          <a:srgbClr val="39559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solidFill>
                <a:schemeClr val="bg1"/>
              </a:solidFill>
            </a:rPr>
            <a:t>Региональный уровень</a:t>
          </a:r>
        </a:p>
      </dsp:txBody>
      <dsp:txXfrm>
        <a:off x="0" y="0"/>
        <a:ext cx="2775853" cy="1281302"/>
      </dsp:txXfrm>
    </dsp:sp>
    <dsp:sp modelId="{1BC07F30-51C8-48F8-BC8A-A0E9ACEE722D}">
      <dsp:nvSpPr>
        <dsp:cNvPr id="0" name=""/>
        <dsp:cNvSpPr/>
      </dsp:nvSpPr>
      <dsp:spPr>
        <a:xfrm>
          <a:off x="3848225" y="68078"/>
          <a:ext cx="5104483" cy="1067751"/>
        </a:xfrm>
        <a:prstGeom prst="roundRect">
          <a:avLst>
            <a:gd name="adj" fmla="val 10000"/>
          </a:avLst>
        </a:prstGeom>
        <a:solidFill>
          <a:srgbClr val="76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b="1" kern="1200" dirty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/>
            <a:t>Министерство, КК ИРО (КОСПП), Краевой ЦПМСС </a:t>
          </a:r>
        </a:p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b="1" kern="1200" dirty="0"/>
        </a:p>
      </dsp:txBody>
      <dsp:txXfrm>
        <a:off x="3879498" y="99351"/>
        <a:ext cx="5041937" cy="1005205"/>
      </dsp:txXfrm>
    </dsp:sp>
    <dsp:sp modelId="{A44A0B3F-A953-4D92-99B0-4665DA1B3394}">
      <dsp:nvSpPr>
        <dsp:cNvPr id="0" name=""/>
        <dsp:cNvSpPr/>
      </dsp:nvSpPr>
      <dsp:spPr>
        <a:xfrm>
          <a:off x="6354747" y="1135829"/>
          <a:ext cx="91440" cy="4903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177"/>
              </a:lnTo>
              <a:lnTo>
                <a:pt x="60871" y="245177"/>
              </a:lnTo>
              <a:lnTo>
                <a:pt x="60871" y="490354"/>
              </a:lnTo>
            </a:path>
          </a:pathLst>
        </a:custGeom>
        <a:noFill/>
        <a:ln w="38100" cap="flat" cmpd="sng" algn="ctr">
          <a:solidFill>
            <a:srgbClr val="CF783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2CC74D-AE12-487A-9F16-F5C15238B0D6}">
      <dsp:nvSpPr>
        <dsp:cNvPr id="0" name=""/>
        <dsp:cNvSpPr/>
      </dsp:nvSpPr>
      <dsp:spPr>
        <a:xfrm>
          <a:off x="3889010" y="1626184"/>
          <a:ext cx="5053215" cy="1067751"/>
        </a:xfrm>
        <a:prstGeom prst="roundRect">
          <a:avLst>
            <a:gd name="adj" fmla="val 10000"/>
          </a:avLst>
        </a:prstGeom>
        <a:solidFill>
          <a:srgbClr val="9F051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ММС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РМО / ГМО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МУНИЦИПАЛЬНЫЕ КООРДИНАТОРЫ</a:t>
          </a:r>
          <a:endParaRPr lang="ru-RU" sz="1600" kern="1200" dirty="0"/>
        </a:p>
      </dsp:txBody>
      <dsp:txXfrm>
        <a:off x="3920283" y="1657457"/>
        <a:ext cx="4990669" cy="1005205"/>
      </dsp:txXfrm>
    </dsp:sp>
    <dsp:sp modelId="{551A7DFD-7ECC-4E6E-A13A-F10628A6C44A}">
      <dsp:nvSpPr>
        <dsp:cNvPr id="0" name=""/>
        <dsp:cNvSpPr/>
      </dsp:nvSpPr>
      <dsp:spPr>
        <a:xfrm>
          <a:off x="6365782" y="2693936"/>
          <a:ext cx="91440" cy="507918"/>
        </a:xfrm>
        <a:custGeom>
          <a:avLst/>
          <a:gdLst/>
          <a:ahLst/>
          <a:cxnLst/>
          <a:rect l="0" t="0" r="0" b="0"/>
          <a:pathLst>
            <a:path>
              <a:moveTo>
                <a:pt x="49836" y="0"/>
              </a:moveTo>
              <a:lnTo>
                <a:pt x="49836" y="253959"/>
              </a:lnTo>
              <a:lnTo>
                <a:pt x="45720" y="253959"/>
              </a:lnTo>
              <a:lnTo>
                <a:pt x="45720" y="507918"/>
              </a:lnTo>
            </a:path>
          </a:pathLst>
        </a:custGeom>
        <a:noFill/>
        <a:ln w="38100" cap="flat" cmpd="sng" algn="ctr">
          <a:solidFill>
            <a:srgbClr val="CF783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32FE84-A716-4314-AB49-E375D8A72DCA}">
      <dsp:nvSpPr>
        <dsp:cNvPr id="0" name=""/>
        <dsp:cNvSpPr/>
      </dsp:nvSpPr>
      <dsp:spPr>
        <a:xfrm>
          <a:off x="3891181" y="3201854"/>
          <a:ext cx="5040642" cy="1067751"/>
        </a:xfrm>
        <a:prstGeom prst="roundRect">
          <a:avLst>
            <a:gd name="adj" fmla="val 10000"/>
          </a:avLst>
        </a:prstGeom>
        <a:solidFill>
          <a:srgbClr val="D4122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b="1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Психологическая служба ОО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 err="1"/>
            <a:t>ППк</a:t>
          </a:r>
          <a:endParaRPr lang="ru-RU" sz="2400" b="1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b="1" kern="1200" dirty="0"/>
        </a:p>
      </dsp:txBody>
      <dsp:txXfrm>
        <a:off x="3922454" y="3233127"/>
        <a:ext cx="4978096" cy="1005205"/>
      </dsp:txXfrm>
    </dsp:sp>
    <dsp:sp modelId="{3521FCF4-4A1D-4559-8F81-18D47AF81192}">
      <dsp:nvSpPr>
        <dsp:cNvPr id="0" name=""/>
        <dsp:cNvSpPr/>
      </dsp:nvSpPr>
      <dsp:spPr>
        <a:xfrm>
          <a:off x="6351111" y="4269606"/>
          <a:ext cx="91440" cy="136522"/>
        </a:xfrm>
        <a:custGeom>
          <a:avLst/>
          <a:gdLst/>
          <a:ahLst/>
          <a:cxnLst/>
          <a:rect l="0" t="0" r="0" b="0"/>
          <a:pathLst>
            <a:path>
              <a:moveTo>
                <a:pt x="60390" y="0"/>
              </a:moveTo>
              <a:lnTo>
                <a:pt x="60390" y="68261"/>
              </a:lnTo>
              <a:lnTo>
                <a:pt x="45720" y="68261"/>
              </a:lnTo>
              <a:lnTo>
                <a:pt x="45720" y="136522"/>
              </a:lnTo>
            </a:path>
          </a:pathLst>
        </a:custGeom>
        <a:noFill/>
        <a:ln w="127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5F41D1-5849-4712-8440-5F206FE3AD51}">
      <dsp:nvSpPr>
        <dsp:cNvPr id="0" name=""/>
        <dsp:cNvSpPr/>
      </dsp:nvSpPr>
      <dsp:spPr>
        <a:xfrm>
          <a:off x="3914220" y="4406129"/>
          <a:ext cx="4965222" cy="1067751"/>
        </a:xfrm>
        <a:prstGeom prst="roundRect">
          <a:avLst>
            <a:gd name="adj" fmla="val 10000"/>
          </a:avLst>
        </a:prstGeom>
        <a:solidFill>
          <a:srgbClr val="E955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Педагоги-психологи, социальные педагоги,  </a:t>
          </a:r>
          <a:r>
            <a:rPr lang="ru-RU" sz="2400" b="1" kern="1200" dirty="0" err="1"/>
            <a:t>кл</a:t>
          </a:r>
          <a:r>
            <a:rPr lang="ru-RU" sz="2400" b="1" kern="1200" dirty="0"/>
            <a:t>. руководители, воспитатели</a:t>
          </a:r>
        </a:p>
      </dsp:txBody>
      <dsp:txXfrm>
        <a:off x="3945493" y="4437402"/>
        <a:ext cx="4902676" cy="10052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0D8CE-B702-41BB-BF38-DE69C196D1CE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EA819-6FA5-4FB7-BAFD-75C625202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578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111e1eed30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7" name="Google Shape;307;g2111e1eed30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4086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>
            <a:extLst>
              <a:ext uri="{FF2B5EF4-FFF2-40B4-BE49-F238E27FC236}">
                <a16:creationId xmlns:a16="http://schemas.microsoft.com/office/drawing/2014/main" id="{683E11BF-3434-42FF-BAD0-41BDC42C7B5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>
            <a:extLst>
              <a:ext uri="{FF2B5EF4-FFF2-40B4-BE49-F238E27FC236}">
                <a16:creationId xmlns:a16="http://schemas.microsoft.com/office/drawing/2014/main" id="{5762F221-140B-4D4D-A8CC-D1119073EC1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508" name="Номер слайда 3">
            <a:extLst>
              <a:ext uri="{FF2B5EF4-FFF2-40B4-BE49-F238E27FC236}">
                <a16:creationId xmlns:a16="http://schemas.microsoft.com/office/drawing/2014/main" id="{FA80E864-620B-4F63-8283-AA68A23C6A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F23D84-B363-4EF9-8BC5-5157EEEE8384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DCCAA-BF48-4DD7-B907-0A7ADAEB107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541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DCCAA-BF48-4DD7-B907-0A7ADAEB107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81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D6C861-E681-5083-D0C8-B18311944D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73C049-873D-5A7A-BB46-93E9A3BE09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FF0BB9-8F5B-562A-0A0E-7644C0CEE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534D95-C197-1CD5-28A2-E8D10E2A6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13C302-DCED-AD08-FECB-AB06B2B9F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252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CB0170-8445-4616-5909-02F4396D5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E8BBC30-CE20-37AF-CFD9-AF93D22D6A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9098F9-0C90-8957-572D-AA330D169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21FBB4-72D4-E022-93B1-416AECF69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D70DF5-58AF-388F-AB0F-2AC5AFF8F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175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140BD64-C554-3983-EDD7-8B84A3CAA9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2EA9CD6-4387-806D-C5FA-656858027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B69E56-D88E-12F0-6D67-D10DD3216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1531B7-CC9A-BB71-64D7-9C5758EB7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9ABF95-249A-D4ED-1D5F-386638060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746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Заголовок и объект">
  <p:cSld name="4_Заголовок и объект"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111e1eed30_0_20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Calibri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g2111e1eed30_0_207"/>
          <p:cNvSpPr txBox="1">
            <a:spLocks noGrp="1"/>
          </p:cNvSpPr>
          <p:nvPr>
            <p:ph type="ftr" idx="11"/>
          </p:nvPr>
        </p:nvSpPr>
        <p:spPr>
          <a:xfrm>
            <a:off x="2271000" y="6356350"/>
            <a:ext cx="76500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1780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9028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867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873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67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1540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0734" y="-16491"/>
            <a:ext cx="11730532" cy="902876"/>
          </a:xfrm>
        </p:spPr>
        <p:txBody>
          <a:bodyPr lIns="0" tIns="0" rIns="0" bIns="0"/>
          <a:lstStyle>
            <a:lvl1pPr>
              <a:defRPr sz="5867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68043" y="2277195"/>
            <a:ext cx="5023272" cy="287323"/>
          </a:xfrm>
        </p:spPr>
        <p:txBody>
          <a:bodyPr lIns="0" tIns="0" rIns="0" bIns="0"/>
          <a:lstStyle>
            <a:lvl1pPr>
              <a:defRPr sz="1867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967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226818"/>
            <a:ext cx="12192000" cy="363118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1656569" y="6743031"/>
            <a:ext cx="295487" cy="0"/>
          </a:xfrm>
          <a:custGeom>
            <a:avLst/>
            <a:gdLst/>
            <a:ahLst/>
            <a:cxnLst/>
            <a:rect l="l" t="t" r="r" b="b"/>
            <a:pathLst>
              <a:path w="221615">
                <a:moveTo>
                  <a:pt x="0" y="0"/>
                </a:moveTo>
                <a:lnTo>
                  <a:pt x="221615" y="0"/>
                </a:lnTo>
              </a:path>
            </a:pathLst>
          </a:custGeom>
          <a:ln w="9526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1105171" cy="1310639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-2059" y="6743031"/>
            <a:ext cx="9120293" cy="0"/>
          </a:xfrm>
          <a:custGeom>
            <a:avLst/>
            <a:gdLst/>
            <a:ahLst/>
            <a:cxnLst/>
            <a:rect l="l" t="t" r="r" b="b"/>
            <a:pathLst>
              <a:path w="6840220">
                <a:moveTo>
                  <a:pt x="0" y="0"/>
                </a:moveTo>
                <a:lnTo>
                  <a:pt x="6839986" y="1"/>
                </a:lnTo>
              </a:path>
            </a:pathLst>
          </a:custGeom>
          <a:ln w="9525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" name="bg object 20"/>
          <p:cNvSpPr/>
          <p:nvPr/>
        </p:nvSpPr>
        <p:spPr>
          <a:xfrm>
            <a:off x="11952055" y="6618003"/>
            <a:ext cx="240453" cy="240453"/>
          </a:xfrm>
          <a:custGeom>
            <a:avLst/>
            <a:gdLst/>
            <a:ahLst/>
            <a:cxnLst/>
            <a:rect l="l" t="t" r="r" b="b"/>
            <a:pathLst>
              <a:path w="180340" h="180339">
                <a:moveTo>
                  <a:pt x="179997" y="0"/>
                </a:moveTo>
                <a:lnTo>
                  <a:pt x="0" y="0"/>
                </a:lnTo>
                <a:lnTo>
                  <a:pt x="0" y="179997"/>
                </a:lnTo>
                <a:lnTo>
                  <a:pt x="179997" y="179997"/>
                </a:lnTo>
                <a:lnTo>
                  <a:pt x="179997" y="0"/>
                </a:lnTo>
                <a:close/>
              </a:path>
            </a:pathLst>
          </a:custGeom>
          <a:solidFill>
            <a:srgbClr val="C11525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0734" y="-16491"/>
            <a:ext cx="11730532" cy="902876"/>
          </a:xfrm>
        </p:spPr>
        <p:txBody>
          <a:bodyPr lIns="0" tIns="0" rIns="0" bIns="0"/>
          <a:lstStyle>
            <a:lvl1pPr>
              <a:defRPr sz="5867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954107" y="1583435"/>
            <a:ext cx="3587327" cy="2873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67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4025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226818"/>
            <a:ext cx="12192000" cy="3631181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1105171" cy="13106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0734" y="-16491"/>
            <a:ext cx="11730532" cy="902876"/>
          </a:xfrm>
        </p:spPr>
        <p:txBody>
          <a:bodyPr lIns="0" tIns="0" rIns="0" bIns="0"/>
          <a:lstStyle>
            <a:lvl1pPr>
              <a:defRPr sz="5867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6220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081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BA57AE-DAEA-DB28-6DA1-17A46D458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7895C8-51AA-EDBF-06B5-3843D90E9E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445A74-BA54-FD80-6DFA-B4C6389A3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45E394-3753-E259-9F91-301D530BA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FACA7B-A3A5-4ED4-3745-8302187E9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089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2261D-5DD2-A527-E11F-40111E698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C81001-8931-C48F-1151-270B1B1B0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115735-EF90-B97E-6750-91E2333B9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E0A90B-B44D-EB75-B1BC-0A1253F81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0727D9-C24B-A794-6B81-8741BFE0D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997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66FBB8-FE4B-B0EF-89A1-9281F945A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E55DFE-10F6-AFE9-3BDA-5E3C14D4A2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B1FEA6B-D19B-B83A-9BDF-BEB8DB4C3C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FA5F267-BCFB-CBF3-C8C5-C846BD6F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D06228-1162-F91E-F881-71DB59639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33D3BE-C17C-5E9C-4F09-E1E55060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400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786A04-90B5-EE72-B283-54875779E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A54BAD-25F5-8EC3-8480-9728CD534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CD0300-1663-BDAC-336F-C002CE495C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EBB160-0EF5-A083-317A-83447CE341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AB89208-060B-679E-6A93-C829E34C73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BB4A02E-CD5B-A716-2422-AC92AF44B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58F0AAC-B132-B320-0AA9-B184ECD30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EAB4481-A16E-485D-4FF1-6CF98B2B8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17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30F4D6-9946-1D21-D002-0FDBD777D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CD0AC5E-D28D-FDAA-C0D6-D9BD289F1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0638BDF-5D7A-3593-8453-6E3A3D00D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A96DC09-474E-2665-28E8-A515E5DD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70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312F7D7-682D-231B-3E91-ABD870598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856B325-5714-6ECE-7014-453FF97A7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44CF5FC-ED73-B504-F958-BFF15A28E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757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037B2-650A-228A-2698-E961967B6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AEDE43-308C-E5C2-E813-729BA7D35C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AC208A7-1708-7F25-B5A7-A01FDA2C5F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CE730D-6631-6C8B-2EAE-645A42D1E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1F9521-5842-A262-9690-F03C1E6F5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264332-E084-2714-2C5E-18E1C74F4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571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04A105-DEE6-5394-C14E-F39647AC8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24E0372-62F9-6779-CDC9-68D151F403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DC6C2C2-6D8E-EBE6-C717-A198EF42B3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C99B0B6-61A3-85B3-0350-15E11433B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B4E43C-5640-DF73-8846-DD5437156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FDE88B-FBBA-43E7-0B20-3286AE600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346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CE5509-4F1C-D1FD-BD0B-80FC1FF10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E41603-3C41-DBB9-029D-829F00EC4C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57D90F-B69C-E820-01AE-AC7D0986E8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2FA6B-D392-47DA-9E72-B96B48CB0504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32E72D-96C3-0642-C588-730A47B342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AECF93-3FAF-CFE3-C986-83729D172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F0F04-EBB9-4E0A-9950-400798B2F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90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3226818"/>
            <a:ext cx="12192000" cy="363118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0734" y="-16491"/>
            <a:ext cx="1173053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68043" y="2277195"/>
            <a:ext cx="502327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987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g"/><Relationship Id="rId4" Type="http://schemas.openxmlformats.org/officeDocument/2006/relationships/image" Target="../media/image2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hyperlink" Target="https://dl.kipk.ru/course/view.php?id=464" TargetMode="Externa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l.kipk.ru/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hyperlink" Target="https://dl.kipk.ru/course/view.php?id=282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l.kipk.ru/course/view.php?id=464" TargetMode="External"/><Relationship Id="rId2" Type="http://schemas.openxmlformats.org/officeDocument/2006/relationships/hyperlink" Target="https://dl.kipk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l.kipk.ru/course/view.php?id=464" TargetMode="External"/><Relationship Id="rId2" Type="http://schemas.openxmlformats.org/officeDocument/2006/relationships/hyperlink" Target="https://dl.kipk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l.kipk.ru/course/view.php?id=464" TargetMode="External"/><Relationship Id="rId7" Type="http://schemas.openxmlformats.org/officeDocument/2006/relationships/image" Target="../media/image48.jpeg"/><Relationship Id="rId2" Type="http://schemas.openxmlformats.org/officeDocument/2006/relationships/hyperlink" Target="https://dl.kipk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hyperlink" Target="https://dl.kipk.ru/course/view.php?id=464" TargetMode="External"/><Relationship Id="rId4" Type="http://schemas.openxmlformats.org/officeDocument/2006/relationships/image" Target="../media/image50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9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hyperlink" Target="http://www.kipk.ru/" TargetMode="External"/><Relationship Id="rId4" Type="http://schemas.openxmlformats.org/officeDocument/2006/relationships/image" Target="../media/image52.png"/><Relationship Id="rId9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hyperlink" Target="https://dl.kipk.ru/" TargetMode="External"/><Relationship Id="rId7" Type="http://schemas.openxmlformats.org/officeDocument/2006/relationships/image" Target="../media/image24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hyperlink" Target="https://dl.kipk.ru/course/view.php?id=282" TargetMode="External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5107" y="1912690"/>
            <a:ext cx="7023593" cy="1622391"/>
          </a:xfrm>
          <a:prstGeom prst="rect">
            <a:avLst/>
          </a:prstGeom>
        </p:spPr>
        <p:txBody>
          <a:bodyPr vert="horz" wrap="square" lIns="0" tIns="143661" rIns="0" bIns="0" rtlCol="0">
            <a:spAutoFit/>
          </a:bodyPr>
          <a:lstStyle/>
          <a:p>
            <a:pPr marL="360000">
              <a:spcBef>
                <a:spcPts val="127"/>
              </a:spcBef>
            </a:pPr>
            <a:r>
              <a:rPr lang="ru-RU" sz="2400" b="1" spc="-93" dirty="0">
                <a:solidFill>
                  <a:srgbClr val="5F7492"/>
                </a:solidFill>
              </a:rPr>
              <a:t>НАУЧНО-МЕТОДИЧЕСКОЕ СОПРОВОЖДЕНИЕ ОРГАНИЗАЦИИ РАБОТЫ ПО ПРОФИЛАКТИКЕ ДЕСТРУКТИВНОГО ПОВЕДЕНИЯ В СИСТЕМЕ ОБРАЗОВАНИЯ КРАСНОЯРСКОГО КРАЯ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9397904" y="3751539"/>
            <a:ext cx="2794096" cy="3869197"/>
            <a:chOff x="7061581" y="2062124"/>
            <a:chExt cx="2090124" cy="2901898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67675" y="4077969"/>
              <a:ext cx="894372" cy="88605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61581" y="3070123"/>
              <a:ext cx="894372" cy="88605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610443" y="3075825"/>
              <a:ext cx="1541262" cy="1316145"/>
            </a:xfrm>
            <a:custGeom>
              <a:avLst/>
              <a:gdLst/>
              <a:ahLst/>
              <a:cxnLst/>
              <a:rect l="l" t="t" r="r" b="b"/>
              <a:pathLst>
                <a:path w="894715" h="886460">
                  <a:moveTo>
                    <a:pt x="894372" y="0"/>
                  </a:moveTo>
                  <a:lnTo>
                    <a:pt x="0" y="0"/>
                  </a:lnTo>
                  <a:lnTo>
                    <a:pt x="0" y="886053"/>
                  </a:lnTo>
                  <a:lnTo>
                    <a:pt x="894372" y="886053"/>
                  </a:lnTo>
                  <a:lnTo>
                    <a:pt x="894372" y="0"/>
                  </a:lnTo>
                  <a:close/>
                </a:path>
              </a:pathLst>
            </a:custGeom>
            <a:solidFill>
              <a:srgbClr val="5F7492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67675" y="2062124"/>
              <a:ext cx="894372" cy="886053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8133727" y="0"/>
            <a:ext cx="1995999" cy="1807083"/>
            <a:chOff x="7061581" y="46634"/>
            <a:chExt cx="948287" cy="886460"/>
          </a:xfrm>
        </p:grpSpPr>
        <p:sp>
          <p:nvSpPr>
            <p:cNvPr id="17" name="object 17"/>
            <p:cNvSpPr/>
            <p:nvPr/>
          </p:nvSpPr>
          <p:spPr>
            <a:xfrm>
              <a:off x="7061581" y="46634"/>
              <a:ext cx="948287" cy="886460"/>
            </a:xfrm>
            <a:custGeom>
              <a:avLst/>
              <a:gdLst/>
              <a:ahLst/>
              <a:cxnLst/>
              <a:rect l="l" t="t" r="r" b="b"/>
              <a:pathLst>
                <a:path w="894715" h="886460">
                  <a:moveTo>
                    <a:pt x="894372" y="0"/>
                  </a:moveTo>
                  <a:lnTo>
                    <a:pt x="0" y="0"/>
                  </a:lnTo>
                  <a:lnTo>
                    <a:pt x="0" y="886053"/>
                  </a:lnTo>
                  <a:lnTo>
                    <a:pt x="894372" y="886053"/>
                  </a:lnTo>
                  <a:lnTo>
                    <a:pt x="894372" y="0"/>
                  </a:lnTo>
                  <a:close/>
                </a:path>
              </a:pathLst>
            </a:custGeom>
            <a:solidFill>
              <a:srgbClr val="5F7492"/>
            </a:solidFill>
          </p:spPr>
          <p:txBody>
            <a:bodyPr wrap="square" lIns="0" tIns="0" rIns="0" bIns="0" rtlCol="0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72579" y="169760"/>
              <a:ext cx="649135" cy="649135"/>
            </a:xfrm>
            <a:prstGeom prst="rect">
              <a:avLst/>
            </a:prstGeom>
          </p:spPr>
        </p:pic>
      </p:grp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56900" y="67767"/>
            <a:ext cx="1192496" cy="118140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E229D03-6724-4DED-AE7D-40B60B5DFD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3720" y="3483111"/>
            <a:ext cx="1996000" cy="156780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A021F1B-D34F-4EEF-8B29-7DB5DCF58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11914" y="5135519"/>
            <a:ext cx="1736541" cy="168322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71F9441-2D69-4E4A-A3A5-BC27E519BA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11914" y="1977281"/>
            <a:ext cx="1728173" cy="131877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C9B2A28-BD1F-4C8E-A6B4-33A8C6022F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0001" y="39255"/>
            <a:ext cx="2024735" cy="176782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0D96C74-07C4-43E4-9052-E8789A9B17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721" y="1823575"/>
            <a:ext cx="1995999" cy="162192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CBC3B54-BECB-47BF-89C9-C4859EEBCE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0" y="3436001"/>
            <a:ext cx="1996000" cy="162192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1730A198-E3D5-4F29-A54F-17A5C7F354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588" y="5135520"/>
            <a:ext cx="2133601" cy="1722481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5F43D58A-EC02-44AE-91C4-F2FA3B99511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1640" y="347695"/>
            <a:ext cx="3329125" cy="122658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5E85FBB-29BC-489A-9788-8DF3FC1C4F29}"/>
              </a:ext>
            </a:extLst>
          </p:cNvPr>
          <p:cNvSpPr/>
          <p:nvPr/>
        </p:nvSpPr>
        <p:spPr>
          <a:xfrm>
            <a:off x="1851869" y="5686240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Сидоренко О.А.,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к.п.н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., доцент, зав. кафедрой общей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специальной педагогики и психологии КК ИРО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B416116F-BC50-4D1F-B7A6-CF353AF7A2C0}"/>
              </a:ext>
            </a:extLst>
          </p:cNvPr>
          <p:cNvCxnSpPr/>
          <p:nvPr/>
        </p:nvCxnSpPr>
        <p:spPr>
          <a:xfrm>
            <a:off x="14711363" y="2098675"/>
            <a:ext cx="0" cy="935038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830472-1228-48A5-BBE0-C5D4025AE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9376" y="206376"/>
            <a:ext cx="3557587" cy="523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1600" dirty="0">
                <a:solidFill>
                  <a:schemeClr val="accent6">
                    <a:lumMod val="75000"/>
                  </a:schemeClr>
                </a:solidFill>
              </a:rPr>
              <a:t>МИНИСТЕРСТВО ОБРАЗОВАНИЯ</a:t>
            </a:r>
            <a:br>
              <a:rPr sz="1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sz="1600" dirty="0">
                <a:solidFill>
                  <a:schemeClr val="accent6">
                    <a:lumMod val="75000"/>
                  </a:schemeClr>
                </a:solidFill>
              </a:rPr>
              <a:t> КРАСНОЯРСКОГО КРАЯ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B85A38-BDF3-4EEC-B200-F6876DB47003}"/>
              </a:ext>
            </a:extLst>
          </p:cNvPr>
          <p:cNvSpPr txBox="1"/>
          <p:nvPr/>
        </p:nvSpPr>
        <p:spPr>
          <a:xfrm>
            <a:off x="1617663" y="3105151"/>
            <a:ext cx="8705850" cy="298543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800" b="1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</a:rPr>
              <a:t>Окружной межведомственный семинар-совещание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</a:rPr>
              <a:t>«Обеспечение профилактики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</a:rPr>
              <a:t>буллинга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</a:rPr>
              <a:t>, агрессивного, зависимого,  суицидального, экстремистского поведения подростков в образовательных организациях»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B3181"/>
                </a:solidFill>
                <a:latin typeface="Arial" panose="020B0604020202020204" pitchFamily="34" charset="0"/>
                <a:cs typeface="Arial" pitchFamily="34" charset="0"/>
              </a:rPr>
              <a:t>(9 семинаров)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65F3E6-1CF9-429C-97E4-7F2B276F7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068" y="1046163"/>
            <a:ext cx="2619375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8" name="Рисунок 6">
            <a:extLst>
              <a:ext uri="{FF2B5EF4-FFF2-40B4-BE49-F238E27FC236}">
                <a16:creationId xmlns:a16="http://schemas.microsoft.com/office/drawing/2014/main" id="{47E9780F-FEA4-4886-B192-646ED8D7F1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89" y="1103314"/>
            <a:ext cx="3557587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4C53AD7-2F84-4F20-BBC5-33B775CDF3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307" y="1046163"/>
            <a:ext cx="2412835" cy="1761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59980F-FD88-4B1B-9CEF-A4C61411C0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1690" y="159750"/>
            <a:ext cx="1966051" cy="6860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BAE0103C-2A8A-4511-95EC-6E6E978CFD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67" y="0"/>
            <a:ext cx="12202067" cy="6858000"/>
          </a:xfrm>
          <a:prstGeom prst="rect">
            <a:avLst/>
          </a:prstGeom>
        </p:spPr>
      </p:pic>
      <p:sp>
        <p:nvSpPr>
          <p:cNvPr id="32" name="Объект 2">
            <a:extLst>
              <a:ext uri="{FF2B5EF4-FFF2-40B4-BE49-F238E27FC236}">
                <a16:creationId xmlns:a16="http://schemas.microsoft.com/office/drawing/2014/main" id="{9FC937EC-FD77-4EFA-0AB1-31E3A7FCD306}"/>
              </a:ext>
            </a:extLst>
          </p:cNvPr>
          <p:cNvSpPr txBox="1">
            <a:spLocks/>
          </p:cNvSpPr>
          <p:nvPr/>
        </p:nvSpPr>
        <p:spPr>
          <a:xfrm>
            <a:off x="693683" y="334841"/>
            <a:ext cx="9191296" cy="70510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>
                <a:solidFill>
                  <a:srgbClr val="1B31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«Школа </a:t>
            </a:r>
            <a:r>
              <a:rPr lang="ru-RU" sz="3200" b="1" dirty="0" err="1">
                <a:solidFill>
                  <a:srgbClr val="1B31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Минпросвещения</a:t>
            </a:r>
            <a:r>
              <a:rPr lang="ru-RU" sz="3200" b="1" dirty="0">
                <a:solidFill>
                  <a:srgbClr val="1B31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России» 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24828" y="992653"/>
            <a:ext cx="108263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646905-90A9-403E-ABFD-6B3A2DB424C1}"/>
              </a:ext>
            </a:extLst>
          </p:cNvPr>
          <p:cNvSpPr txBox="1"/>
          <p:nvPr/>
        </p:nvSpPr>
        <p:spPr>
          <a:xfrm>
            <a:off x="1024754" y="937249"/>
            <a:ext cx="94277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Магистральное направление </a:t>
            </a:r>
            <a:b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«Здоровье»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177CB6E-DBEF-4033-A921-02C3FEEE2167}"/>
              </a:ext>
            </a:extLst>
          </p:cNvPr>
          <p:cNvSpPr/>
          <p:nvPr/>
        </p:nvSpPr>
        <p:spPr>
          <a:xfrm>
            <a:off x="1024753" y="2136339"/>
            <a:ext cx="942777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1B3181"/>
                </a:solidFill>
              </a:rPr>
              <a:t>Показатель</a:t>
            </a:r>
          </a:p>
          <a:p>
            <a:r>
              <a:rPr lang="ru-RU" sz="2800" dirty="0"/>
              <a:t>Организация просветительской деятельности по формированию ЗОЖ, профилактика табакокурения, употребления алкоголя и наркотических средств</a:t>
            </a:r>
          </a:p>
          <a:p>
            <a:endParaRPr lang="ru-RU" sz="2800" dirty="0">
              <a:solidFill>
                <a:srgbClr val="1B3181"/>
              </a:solidFill>
            </a:endParaRPr>
          </a:p>
          <a:p>
            <a:r>
              <a:rPr lang="ru-RU" sz="2800" dirty="0">
                <a:solidFill>
                  <a:srgbClr val="1B3181"/>
                </a:solidFill>
              </a:rPr>
              <a:t>На базовом уровне</a:t>
            </a:r>
            <a:r>
              <a:rPr lang="ru-RU" sz="2800" dirty="0"/>
              <a:t>:</a:t>
            </a:r>
          </a:p>
          <a:p>
            <a:r>
              <a:rPr lang="ru-RU" sz="2800" dirty="0"/>
              <a:t>наличие общешкольной программы работы по</a:t>
            </a:r>
          </a:p>
          <a:p>
            <a:r>
              <a:rPr lang="ru-RU" sz="2800" dirty="0"/>
              <a:t>противодействию и профилактике вредных привычек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61649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315BDFE-ECD2-FE0D-9DF1-D4161E4AAB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34" y="-10886"/>
            <a:ext cx="12197034" cy="68688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2131" y="363111"/>
            <a:ext cx="11382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1B3181"/>
                </a:solidFill>
              </a:rPr>
              <a:t>Разработан методический конструктор (шаблон) общешкольной программы по профилактике употребления ПАВ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F224270-5A5C-40E2-AAF8-90DBA5DCD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68" y="1810987"/>
            <a:ext cx="8437703" cy="353959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8FC2B8-7877-45F3-9E26-501854F54F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806" y="1198485"/>
            <a:ext cx="4438835" cy="4944863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7010CAE-B4DF-4CFD-B2F2-60FC7F5391AC}"/>
              </a:ext>
            </a:extLst>
          </p:cNvPr>
          <p:cNvSpPr/>
          <p:nvPr/>
        </p:nvSpPr>
        <p:spPr>
          <a:xfrm>
            <a:off x="2319139" y="6065235"/>
            <a:ext cx="70605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A477E"/>
                </a:solidFill>
                <a:hlinkClick r:id="rId5"/>
              </a:rPr>
              <a:t>Профессиональное сетевое сообщество </a:t>
            </a:r>
            <a:r>
              <a:rPr lang="ru-RU" u="sng" dirty="0" err="1">
                <a:solidFill>
                  <a:srgbClr val="008196"/>
                </a:solidFill>
                <a:hlinkClick r:id="rId5"/>
              </a:rPr>
              <a:t>профилакто</a:t>
            </a:r>
            <a:r>
              <a:rPr lang="ru-RU" u="sng" dirty="0" err="1">
                <a:solidFill>
                  <a:srgbClr val="0A477E"/>
                </a:solidFill>
                <a:hlinkClick r:id="rId5"/>
              </a:rPr>
              <a:t>логов</a:t>
            </a:r>
            <a:r>
              <a:rPr lang="ru-RU" u="sng" dirty="0">
                <a:solidFill>
                  <a:srgbClr val="0A477E"/>
                </a:solidFill>
                <a:hlinkClick r:id="rId5"/>
              </a:rPr>
              <a:t> (классных руководителей, социальных педагогов, педагогов-психологов и др.)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CC65B5A-9916-4919-9695-A14630211C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2556" y="5454822"/>
            <a:ext cx="2428405" cy="130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84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09992" y="-17350"/>
            <a:ext cx="9701347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5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Представление практик профилактической работы Красноярского края на федеральном уровне: ФИОКО</a:t>
            </a:r>
            <a:endParaRPr sz="2400" b="1" spc="-5" dirty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77078" y="848139"/>
            <a:ext cx="10362907" cy="1114899"/>
            <a:chOff x="682751" y="1083563"/>
            <a:chExt cx="8470900" cy="87947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6568" y="1097279"/>
              <a:ext cx="7656576" cy="8442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2751" y="1083563"/>
              <a:ext cx="1277112" cy="879348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2051430" y="1298567"/>
            <a:ext cx="678777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800" spc="-15" dirty="0">
                <a:latin typeface="Microsoft Sans Serif"/>
                <a:cs typeface="Microsoft Sans Serif"/>
              </a:rPr>
              <a:t>1 практика (Канск)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46091" y="1298567"/>
            <a:ext cx="4222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202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E40414A-B2CF-4325-AD25-770A555046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6488"/>
            <a:ext cx="5993974" cy="370522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25579D3-B8D5-4780-9FF6-00243BF428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025" y="3166488"/>
            <a:ext cx="5993974" cy="3539491"/>
          </a:xfrm>
          <a:prstGeom prst="rect">
            <a:avLst/>
          </a:prstGeom>
        </p:spPr>
      </p:pic>
      <p:grpSp>
        <p:nvGrpSpPr>
          <p:cNvPr id="22" name="object 10">
            <a:extLst>
              <a:ext uri="{FF2B5EF4-FFF2-40B4-BE49-F238E27FC236}">
                <a16:creationId xmlns:a16="http://schemas.microsoft.com/office/drawing/2014/main" id="{8CDC7B28-DFF6-4601-822E-EB9D8A04721A}"/>
              </a:ext>
            </a:extLst>
          </p:cNvPr>
          <p:cNvGrpSpPr/>
          <p:nvPr/>
        </p:nvGrpSpPr>
        <p:grpSpPr>
          <a:xfrm>
            <a:off x="518439" y="1948201"/>
            <a:ext cx="10320926" cy="1114899"/>
            <a:chOff x="682751" y="1083563"/>
            <a:chExt cx="8470900" cy="879475"/>
          </a:xfrm>
        </p:grpSpPr>
        <p:pic>
          <p:nvPicPr>
            <p:cNvPr id="23" name="object 11">
              <a:extLst>
                <a:ext uri="{FF2B5EF4-FFF2-40B4-BE49-F238E27FC236}">
                  <a16:creationId xmlns:a16="http://schemas.microsoft.com/office/drawing/2014/main" id="{12F471B7-599A-4827-B77B-3E284D81152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6568" y="1097279"/>
              <a:ext cx="7656576" cy="844296"/>
            </a:xfrm>
            <a:prstGeom prst="rect">
              <a:avLst/>
            </a:prstGeom>
          </p:spPr>
        </p:pic>
        <p:pic>
          <p:nvPicPr>
            <p:cNvPr id="24" name="object 12">
              <a:extLst>
                <a:ext uri="{FF2B5EF4-FFF2-40B4-BE49-F238E27FC236}">
                  <a16:creationId xmlns:a16="http://schemas.microsoft.com/office/drawing/2014/main" id="{8AEEE281-8B06-4AFD-A140-DA6A3CF9AFD4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2751" y="1083563"/>
              <a:ext cx="1277112" cy="879348"/>
            </a:xfrm>
            <a:prstGeom prst="rect">
              <a:avLst/>
            </a:prstGeom>
          </p:spPr>
        </p:pic>
      </p:grpSp>
      <p:sp>
        <p:nvSpPr>
          <p:cNvPr id="25" name="object 14">
            <a:extLst>
              <a:ext uri="{FF2B5EF4-FFF2-40B4-BE49-F238E27FC236}">
                <a16:creationId xmlns:a16="http://schemas.microsoft.com/office/drawing/2014/main" id="{E127C329-E5E8-4F84-9E3A-4C56A2623B7D}"/>
              </a:ext>
            </a:extLst>
          </p:cNvPr>
          <p:cNvSpPr txBox="1"/>
          <p:nvPr/>
        </p:nvSpPr>
        <p:spPr>
          <a:xfrm>
            <a:off x="946091" y="2382728"/>
            <a:ext cx="42227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202</a:t>
            </a:r>
            <a:r>
              <a:rPr lang="ru-RU" sz="1400" b="1" spc="-5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6" name="object 13">
            <a:extLst>
              <a:ext uri="{FF2B5EF4-FFF2-40B4-BE49-F238E27FC236}">
                <a16:creationId xmlns:a16="http://schemas.microsoft.com/office/drawing/2014/main" id="{B4E4113A-E071-406A-BE90-20A1D32FBFE8}"/>
              </a:ext>
            </a:extLst>
          </p:cNvPr>
          <p:cNvSpPr txBox="1"/>
          <p:nvPr/>
        </p:nvSpPr>
        <p:spPr>
          <a:xfrm>
            <a:off x="2115830" y="2274859"/>
            <a:ext cx="678777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800" spc="-15" dirty="0">
                <a:latin typeface="Microsoft Sans Serif"/>
                <a:cs typeface="Microsoft Sans Serif"/>
              </a:rPr>
              <a:t>3 практики (Саянский район, Норильск)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069" y="115747"/>
            <a:ext cx="10356869" cy="753257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Разработаны и реализуются программы ПК для педагогов и специалистов, </a:t>
            </a:r>
            <a:b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осуществляющих деятельность по профилактике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068" y="1055076"/>
            <a:ext cx="11644132" cy="5732585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rgbClr val="002060"/>
                </a:solidFill>
              </a:rPr>
              <a:t>Профилактика зависимого поведения </a:t>
            </a:r>
            <a:r>
              <a:rPr lang="ru-RU" dirty="0"/>
              <a:t>школьников в образовательной среде (72 ч.) 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rgbClr val="002060"/>
                </a:solidFill>
              </a:rPr>
              <a:t>Профилактика </a:t>
            </a:r>
            <a:r>
              <a:rPr lang="ru-RU" b="1" dirty="0" err="1">
                <a:solidFill>
                  <a:srgbClr val="002060"/>
                </a:solidFill>
              </a:rPr>
              <a:t>буллинга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dirty="0"/>
              <a:t>среди обучающихся средствами медиативного подхода (72 ч.)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rgbClr val="002060"/>
                </a:solidFill>
              </a:rPr>
              <a:t>Профилактика суицидального поведения </a:t>
            </a:r>
            <a:r>
              <a:rPr lang="ru-RU" dirty="0"/>
              <a:t>обучающихся. Обеспечение </a:t>
            </a:r>
            <a:r>
              <a:rPr lang="ru-RU" dirty="0" err="1"/>
              <a:t>медиабезопасности</a:t>
            </a:r>
            <a:r>
              <a:rPr lang="ru-RU" dirty="0"/>
              <a:t> в образовательной организации (72 ч.)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Психологическая служба образования: оказание </a:t>
            </a:r>
            <a:r>
              <a:rPr lang="ru-RU" b="1" dirty="0">
                <a:solidFill>
                  <a:srgbClr val="002060"/>
                </a:solidFill>
              </a:rPr>
              <a:t>адресной психологической помощи школьникам с высоким риском уязвимости </a:t>
            </a:r>
            <a:r>
              <a:rPr lang="ru-RU" dirty="0"/>
              <a:t>(72 ч.)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Психологическая служба образования: оказание </a:t>
            </a:r>
            <a:r>
              <a:rPr lang="ru-RU" b="1" dirty="0">
                <a:solidFill>
                  <a:srgbClr val="002060"/>
                </a:solidFill>
              </a:rPr>
              <a:t>адресной психологической                            помощи школьникам с нормативным кризисом развития </a:t>
            </a:r>
            <a:r>
              <a:rPr lang="ru-RU" dirty="0"/>
              <a:t>(40 ч.)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Способы работы учителя </a:t>
            </a:r>
            <a:r>
              <a:rPr lang="ru-RU" b="1" dirty="0">
                <a:solidFill>
                  <a:srgbClr val="002060"/>
                </a:solidFill>
              </a:rPr>
              <a:t>с трудным поведением школьников  </a:t>
            </a:r>
            <a:r>
              <a:rPr lang="ru-RU" dirty="0"/>
              <a:t>(40 ч.)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Практическая психология образования: </a:t>
            </a:r>
            <a:r>
              <a:rPr lang="ru-RU" b="1" dirty="0">
                <a:solidFill>
                  <a:srgbClr val="002060"/>
                </a:solidFill>
              </a:rPr>
              <a:t>профилактика и психологическая коррекция стресса </a:t>
            </a:r>
            <a:r>
              <a:rPr lang="ru-RU" dirty="0"/>
              <a:t>в образовательной среде (40 ч.) 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endParaRPr lang="ru-RU" dirty="0"/>
          </a:p>
        </p:txBody>
      </p:sp>
      <p:pic>
        <p:nvPicPr>
          <p:cNvPr id="4098" name="Picture 2" descr="Кто организует обучение персонала. Создание культуры обучения персонала на  предприятии. Часть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CF1F4"/>
              </a:clrFrom>
              <a:clrTo>
                <a:srgbClr val="DCF1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458" y="-314357"/>
            <a:ext cx="2292788" cy="136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185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068" y="1055076"/>
            <a:ext cx="11644132" cy="57325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8. Технологии и методы </a:t>
            </a:r>
            <a:r>
              <a:rPr lang="ru-RU" sz="2600" b="1" dirty="0">
                <a:solidFill>
                  <a:srgbClr val="002060"/>
                </a:solidFill>
              </a:rPr>
              <a:t>деятельности классного руководителя по обеспечению психологической безопасности образовательной среды </a:t>
            </a:r>
            <a:r>
              <a:rPr lang="ru-RU" sz="2600" dirty="0"/>
              <a:t>(</a:t>
            </a:r>
            <a:r>
              <a:rPr lang="en-US" sz="2600" dirty="0"/>
              <a:t>72 </a:t>
            </a:r>
            <a:r>
              <a:rPr lang="ru-RU" sz="2600" dirty="0"/>
              <a:t>ч.)</a:t>
            </a:r>
          </a:p>
          <a:p>
            <a:pPr marL="0" indent="0">
              <a:buNone/>
            </a:pPr>
            <a:r>
              <a:rPr lang="ru-RU" sz="2600" dirty="0"/>
              <a:t>9. Деятельность социального педагога по </a:t>
            </a:r>
            <a:r>
              <a:rPr lang="ru-RU" sz="2600" b="1" dirty="0">
                <a:solidFill>
                  <a:srgbClr val="002060"/>
                </a:solidFill>
              </a:rPr>
              <a:t>социально-педагогической поддержке обучающихся в процессе социализации </a:t>
            </a:r>
            <a:r>
              <a:rPr lang="ru-RU" sz="2600" dirty="0"/>
              <a:t>(72 ч.)</a:t>
            </a:r>
          </a:p>
          <a:p>
            <a:pPr marL="0" indent="0">
              <a:buNone/>
            </a:pPr>
            <a:r>
              <a:rPr lang="ru-RU" sz="2600" dirty="0"/>
              <a:t>10.Cоциально-психолого-педагогическое </a:t>
            </a:r>
            <a:r>
              <a:rPr lang="ru-RU" sz="2600" b="1" dirty="0">
                <a:solidFill>
                  <a:srgbClr val="002060"/>
                </a:solidFill>
              </a:rPr>
              <a:t>сопровождение подростков с девиантным поведением </a:t>
            </a:r>
            <a:r>
              <a:rPr lang="ru-RU" sz="2600" dirty="0"/>
              <a:t>(72 ч.)</a:t>
            </a:r>
          </a:p>
          <a:p>
            <a:pPr marL="0" indent="0">
              <a:buNone/>
            </a:pPr>
            <a:r>
              <a:rPr lang="ru-RU" sz="2600" dirty="0"/>
              <a:t>11. Практикум по </a:t>
            </a:r>
            <a:r>
              <a:rPr lang="ru-RU" sz="2600" b="1" dirty="0">
                <a:solidFill>
                  <a:srgbClr val="002060"/>
                </a:solidFill>
              </a:rPr>
              <a:t>индивидуальной профилактической работе </a:t>
            </a:r>
            <a:r>
              <a:rPr lang="ru-RU" sz="2600" dirty="0"/>
              <a:t>с обучающимися группы социального риска (72 ч.)</a:t>
            </a:r>
          </a:p>
          <a:p>
            <a:pPr marL="0" indent="0">
              <a:buNone/>
            </a:pPr>
            <a:r>
              <a:rPr lang="ru-RU" sz="2600" dirty="0"/>
              <a:t>12. Индивидуальное </a:t>
            </a:r>
            <a:r>
              <a:rPr lang="ru-RU" sz="2600" b="1" dirty="0">
                <a:solidFill>
                  <a:srgbClr val="002060"/>
                </a:solidFill>
              </a:rPr>
              <a:t>психологическое консультирование</a:t>
            </a:r>
            <a:r>
              <a:rPr lang="ru-RU" sz="2600" dirty="0"/>
              <a:t> субъектов образовательного процесса (72 ч.)</a:t>
            </a:r>
          </a:p>
          <a:p>
            <a:pPr marL="0" indent="0">
              <a:buNone/>
            </a:pPr>
            <a:r>
              <a:rPr lang="ru-RU" sz="2600" dirty="0"/>
              <a:t>13.</a:t>
            </a:r>
            <a:r>
              <a:rPr lang="ru-RU" sz="2600" b="1" dirty="0">
                <a:solidFill>
                  <a:srgbClr val="002060"/>
                </a:solidFill>
              </a:rPr>
              <a:t>Медиация</a:t>
            </a:r>
            <a:r>
              <a:rPr lang="ru-RU" sz="2600" dirty="0"/>
              <a:t>. Особенности применения медиации в образовательной организации (72 ч.)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C5351C7-B712-43C5-8FBB-0049CEF21766}"/>
              </a:ext>
            </a:extLst>
          </p:cNvPr>
          <p:cNvSpPr txBox="1">
            <a:spLocks/>
          </p:cNvSpPr>
          <p:nvPr/>
        </p:nvSpPr>
        <p:spPr>
          <a:xfrm>
            <a:off x="328473" y="115747"/>
            <a:ext cx="11097087" cy="7532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6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Разработаны и реализуются программы ПК для педагогов и специалистов, </a:t>
            </a:r>
            <a:br>
              <a:rPr lang="ru-RU" sz="26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sz="26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осуществляющих деятельность по профилактике</a:t>
            </a:r>
          </a:p>
        </p:txBody>
      </p:sp>
    </p:spTree>
    <p:extLst>
      <p:ext uri="{BB962C8B-B14F-4D97-AF65-F5344CB8AC3E}">
        <p14:creationId xmlns:p14="http://schemas.microsoft.com/office/powerpoint/2010/main" val="103788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296983" y="148191"/>
            <a:ext cx="11470947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КРАЕВОЙ ФОРУМ ПРАКТИК ПРОФИЛАКТИЧЕСКОЙ РАБОТЫ УЧРЕЖДЕНИЙ – субъектов системы профилактики Красноярского края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0740" y="1232849"/>
            <a:ext cx="75713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- программа по профилактике </a:t>
            </a:r>
            <a:r>
              <a:rPr lang="ru-RU" sz="1600" b="1" dirty="0"/>
              <a:t>девиантного поведения</a:t>
            </a:r>
            <a:r>
              <a:rPr lang="ru-RU" sz="1600" dirty="0"/>
              <a:t>, правонарушений несовершеннолетних, пропаганде здорового образа жизни;</a:t>
            </a:r>
          </a:p>
          <a:p>
            <a:r>
              <a:rPr lang="ru-RU" sz="1600" dirty="0"/>
              <a:t>- программа профилактической</a:t>
            </a:r>
            <a:r>
              <a:rPr lang="ru-RU" sz="1600" b="1" dirty="0"/>
              <a:t> работы образовательной организации</a:t>
            </a:r>
            <a:r>
              <a:rPr lang="ru-RU" sz="1600" dirty="0"/>
              <a:t>; </a:t>
            </a:r>
          </a:p>
          <a:p>
            <a:r>
              <a:rPr lang="ru-RU" sz="1600" dirty="0"/>
              <a:t>- программа профилактики</a:t>
            </a:r>
            <a:r>
              <a:rPr lang="ru-RU" sz="1600" b="1" dirty="0"/>
              <a:t> буллинга </a:t>
            </a:r>
            <a:r>
              <a:rPr lang="ru-RU" sz="1600" dirty="0"/>
              <a:t>в образовательной организации;</a:t>
            </a:r>
          </a:p>
          <a:p>
            <a:r>
              <a:rPr lang="ru-RU" sz="1600" dirty="0"/>
              <a:t>- программа </a:t>
            </a:r>
            <a:r>
              <a:rPr lang="ru-RU" sz="1600" b="1" dirty="0"/>
              <a:t>реабилитации, ресоциализации </a:t>
            </a:r>
            <a:r>
              <a:rPr lang="ru-RU" sz="1600" dirty="0"/>
              <a:t>несовершеннолетних;</a:t>
            </a:r>
          </a:p>
          <a:p>
            <a:r>
              <a:rPr lang="ru-RU" sz="1600" dirty="0"/>
              <a:t>- программа профилактической работы </a:t>
            </a:r>
            <a:r>
              <a:rPr lang="ru-RU" sz="1600" b="1" dirty="0"/>
              <a:t>с родителями несовершеннолетних </a:t>
            </a:r>
            <a:r>
              <a:rPr lang="ru-RU" sz="1600" dirty="0"/>
              <a:t>(в аспекте профилактики детского и семейного неблагополучия);</a:t>
            </a:r>
          </a:p>
          <a:p>
            <a:r>
              <a:rPr lang="ru-RU" sz="1600" dirty="0"/>
              <a:t>- программа </a:t>
            </a:r>
            <a:r>
              <a:rPr lang="ru-RU" sz="1600" b="1" dirty="0" err="1"/>
              <a:t>здоровьесберегающей</a:t>
            </a:r>
            <a:r>
              <a:rPr lang="ru-RU" sz="1600" b="1" dirty="0"/>
              <a:t> деятельности </a:t>
            </a:r>
            <a:r>
              <a:rPr lang="ru-RU" sz="1600" dirty="0"/>
              <a:t>в образовательной организации;</a:t>
            </a:r>
          </a:p>
          <a:p>
            <a:r>
              <a:rPr lang="ru-RU" sz="1600" dirty="0"/>
              <a:t>- программа элективного курса, курса внеурочной деятельности социального педагога, педагога-психолога, направленного на </a:t>
            </a:r>
            <a:r>
              <a:rPr lang="ru-RU" sz="1600" b="1" dirty="0"/>
              <a:t>развитие индивидуальных ресурсов обучающихся</a:t>
            </a:r>
            <a:r>
              <a:rPr lang="ru-RU" sz="1600" dirty="0"/>
              <a:t>; </a:t>
            </a:r>
          </a:p>
          <a:p>
            <a:r>
              <a:rPr lang="ru-RU" sz="1600" dirty="0"/>
              <a:t>- программа профилактики </a:t>
            </a:r>
            <a:r>
              <a:rPr lang="ru-RU" sz="1600" b="1" dirty="0"/>
              <a:t>деструктивных проявлений, терроризма и экстремизма</a:t>
            </a:r>
            <a:r>
              <a:rPr lang="ru-RU" sz="1600" dirty="0"/>
              <a:t>; </a:t>
            </a:r>
          </a:p>
          <a:p>
            <a:r>
              <a:rPr lang="ru-RU" sz="1600" dirty="0"/>
              <a:t>- программа профилактики </a:t>
            </a:r>
            <a:r>
              <a:rPr lang="ru-RU" sz="1600" b="1" dirty="0" err="1"/>
              <a:t>аддиктивного</a:t>
            </a:r>
            <a:r>
              <a:rPr lang="ru-RU" sz="1600" b="1" dirty="0"/>
              <a:t> (зависимого) поведения </a:t>
            </a:r>
            <a:r>
              <a:rPr lang="ru-RU" sz="1600" dirty="0"/>
              <a:t>и обеспечения </a:t>
            </a:r>
            <a:r>
              <a:rPr lang="ru-RU" sz="1600" dirty="0" err="1"/>
              <a:t>медиабезапасности</a:t>
            </a:r>
            <a:r>
              <a:rPr lang="ru-RU" sz="1600" dirty="0"/>
              <a:t> детей и подростков»;</a:t>
            </a:r>
          </a:p>
          <a:p>
            <a:r>
              <a:rPr lang="ru-RU" sz="1600" dirty="0"/>
              <a:t>- </a:t>
            </a:r>
            <a:r>
              <a:rPr lang="ru-RU" sz="1600" b="1" dirty="0"/>
              <a:t>волонтерская деятельность </a:t>
            </a:r>
            <a:r>
              <a:rPr lang="ru-RU" sz="1600" dirty="0"/>
              <a:t>в образовательной организации;</a:t>
            </a:r>
          </a:p>
          <a:p>
            <a:r>
              <a:rPr lang="ru-RU" sz="1600" dirty="0"/>
              <a:t>- </a:t>
            </a:r>
            <a:r>
              <a:rPr lang="ru-RU" sz="1600" b="1" dirty="0"/>
              <a:t>методические разработки</a:t>
            </a:r>
            <a:r>
              <a:rPr lang="ru-RU" sz="1600" dirty="0"/>
              <a:t>, рекомендации по проблеме профилактики и </a:t>
            </a:r>
            <a:r>
              <a:rPr lang="ru-RU" sz="1600" dirty="0" err="1"/>
              <a:t>здоровьесбережения</a:t>
            </a:r>
            <a:r>
              <a:rPr lang="ru-RU" sz="1600" dirty="0"/>
              <a:t>;</a:t>
            </a:r>
          </a:p>
          <a:p>
            <a:r>
              <a:rPr lang="ru-RU" sz="1600" dirty="0"/>
              <a:t>- </a:t>
            </a:r>
            <a:r>
              <a:rPr lang="ru-RU" sz="1600" b="1" dirty="0"/>
              <a:t>система работы специалиста</a:t>
            </a:r>
            <a:r>
              <a:rPr lang="ru-RU" sz="1600" dirty="0"/>
              <a:t>, отвечающего за организацию профилактической работы в учреждении;</a:t>
            </a:r>
          </a:p>
          <a:p>
            <a:r>
              <a:rPr lang="ru-RU" sz="1600" dirty="0"/>
              <a:t>- </a:t>
            </a:r>
            <a:r>
              <a:rPr lang="ru-RU" sz="1600" b="1" dirty="0"/>
              <a:t>система работы классного руководителя</a:t>
            </a:r>
            <a:r>
              <a:rPr lang="ru-RU" sz="1600" dirty="0"/>
              <a:t> по профилактике (</a:t>
            </a:r>
            <a:r>
              <a:rPr lang="ru-RU" sz="1600" dirty="0" err="1"/>
              <a:t>здоровьесбережению</a:t>
            </a:r>
            <a:r>
              <a:rPr lang="ru-RU" sz="1600" dirty="0"/>
              <a:t>)</a:t>
            </a:r>
          </a:p>
        </p:txBody>
      </p:sp>
      <p:pic>
        <p:nvPicPr>
          <p:cNvPr id="9" name="Picture 4" descr="Как живется журфакам в период пандемии">
            <a:extLst>
              <a:ext uri="{FF2B5EF4-FFF2-40B4-BE49-F238E27FC236}">
                <a16:creationId xmlns:a16="http://schemas.microsoft.com/office/drawing/2014/main" id="{B6421E09-322C-42BA-BE80-B99E32256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4DEE1"/>
              </a:clrFrom>
              <a:clrTo>
                <a:srgbClr val="94DE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8998" y="507481"/>
            <a:ext cx="1847186" cy="103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10613A7-1049-42BF-BD5E-7FCBD7FA3BF5}"/>
              </a:ext>
            </a:extLst>
          </p:cNvPr>
          <p:cNvSpPr/>
          <p:nvPr/>
        </p:nvSpPr>
        <p:spPr>
          <a:xfrm>
            <a:off x="7636833" y="1290005"/>
            <a:ext cx="4419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https://dl.kipk.ru/</a:t>
            </a:r>
            <a:r>
              <a:rPr lang="ru-RU" dirty="0"/>
              <a:t> </a:t>
            </a:r>
          </a:p>
          <a:p>
            <a:r>
              <a:rPr lang="ru-RU" dirty="0"/>
              <a:t>(</a:t>
            </a:r>
            <a:r>
              <a:rPr lang="en-US" dirty="0">
                <a:hlinkClick r:id="rId4"/>
              </a:rPr>
              <a:t>https://dl.kipk.ru/course/view.php?id=282</a:t>
            </a:r>
            <a:r>
              <a:rPr lang="ru-RU" dirty="0"/>
              <a:t> )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63B4E23-418C-4DB9-9A9B-BE6057634569}"/>
              </a:ext>
            </a:extLst>
          </p:cNvPr>
          <p:cNvSpPr/>
          <p:nvPr/>
        </p:nvSpPr>
        <p:spPr>
          <a:xfrm>
            <a:off x="296983" y="6172663"/>
            <a:ext cx="45533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DE4529"/>
                </a:solidFill>
              </a:rPr>
              <a:t>I</a:t>
            </a:r>
            <a:r>
              <a:rPr lang="ru-RU" sz="3200" b="1" dirty="0">
                <a:solidFill>
                  <a:srgbClr val="DE4529"/>
                </a:solidFill>
              </a:rPr>
              <a:t> этап – до 30 ИЮНЯ  </a:t>
            </a:r>
            <a:endParaRPr lang="ru-RU" sz="32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467C361-7201-4036-8BB0-D9CE8639F4BB}"/>
              </a:ext>
            </a:extLst>
          </p:cNvPr>
          <p:cNvSpPr/>
          <p:nvPr/>
        </p:nvSpPr>
        <p:spPr>
          <a:xfrm>
            <a:off x="7444494" y="6172662"/>
            <a:ext cx="44781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DE4529"/>
                </a:solidFill>
              </a:rPr>
              <a:t>II</a:t>
            </a:r>
            <a:r>
              <a:rPr lang="ru-RU" sz="3200" b="1" dirty="0">
                <a:solidFill>
                  <a:srgbClr val="DE4529"/>
                </a:solidFill>
              </a:rPr>
              <a:t> этап – 30</a:t>
            </a:r>
            <a:r>
              <a:rPr lang="en-US" sz="3200" b="1" dirty="0">
                <a:solidFill>
                  <a:srgbClr val="DE4529"/>
                </a:solidFill>
              </a:rPr>
              <a:t> </a:t>
            </a:r>
            <a:r>
              <a:rPr lang="ru-RU" sz="3200" b="1" dirty="0">
                <a:solidFill>
                  <a:srgbClr val="DE4529"/>
                </a:solidFill>
              </a:rPr>
              <a:t>СЕНТЯБРЯ 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590" y="1936336"/>
            <a:ext cx="4408594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421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7840"/>
            <a:ext cx="10515600" cy="78139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СМО </a:t>
            </a:r>
            <a:r>
              <a:rPr lang="ru-RU" sz="4000" b="1" dirty="0" err="1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профилактологов</a:t>
            </a:r>
            <a:endParaRPr lang="ru-RU" sz="40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14760" y="775537"/>
            <a:ext cx="2881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hlinkClick r:id="rId2"/>
              </a:rPr>
              <a:t>https://dl.kipk.ru/</a:t>
            </a:r>
            <a:r>
              <a:rPr lang="ru-RU" sz="2400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19131" y="6082463"/>
            <a:ext cx="7060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A477E"/>
                </a:solidFill>
                <a:hlinkClick r:id="rId3"/>
              </a:rPr>
              <a:t>Профессиональное сетевое сообщество </a:t>
            </a:r>
            <a:r>
              <a:rPr lang="ru-RU" u="sng" dirty="0" err="1">
                <a:solidFill>
                  <a:srgbClr val="008196"/>
                </a:solidFill>
                <a:hlinkClick r:id="rId3"/>
              </a:rPr>
              <a:t>профилакто</a:t>
            </a:r>
            <a:r>
              <a:rPr lang="ru-RU" u="sng" dirty="0" err="1">
                <a:solidFill>
                  <a:srgbClr val="0A477E"/>
                </a:solidFill>
                <a:hlinkClick r:id="rId3"/>
              </a:rPr>
              <a:t>логов</a:t>
            </a:r>
            <a:r>
              <a:rPr lang="ru-RU" u="sng" dirty="0">
                <a:solidFill>
                  <a:srgbClr val="0A477E"/>
                </a:solidFill>
                <a:hlinkClick r:id="rId3"/>
              </a:rPr>
              <a:t> (классных руководителей, социальных педагогов, педагогов-психологов и др.)</a:t>
            </a:r>
            <a:endParaRPr lang="ru-RU" dirty="0"/>
          </a:p>
        </p:txBody>
      </p:sp>
      <p:pic>
        <p:nvPicPr>
          <p:cNvPr id="7172" name="Picture 4" descr="Как живется журфакам в период пандемии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4DEE1"/>
              </a:clrFrom>
              <a:clrTo>
                <a:srgbClr val="94DE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152" y="5222249"/>
            <a:ext cx="2835095" cy="159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296C9D-B6BF-48B4-8BDC-BCE69D8B13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86" y="745691"/>
            <a:ext cx="7391400" cy="46101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C79F134-BE4D-47E1-993D-E46EFC3133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7503" y="1237202"/>
            <a:ext cx="6084335" cy="508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00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004" y="206351"/>
            <a:ext cx="9795632" cy="99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1B3181"/>
                </a:solidFill>
              </a:rPr>
              <a:t>СМО </a:t>
            </a:r>
            <a:r>
              <a:rPr lang="ru-RU" sz="4000" b="1" dirty="0" err="1">
                <a:solidFill>
                  <a:srgbClr val="1B3181"/>
                </a:solidFill>
              </a:rPr>
              <a:t>профилактологов</a:t>
            </a:r>
            <a:endParaRPr lang="ru-RU" sz="4000" dirty="0">
              <a:solidFill>
                <a:srgbClr val="1B3181"/>
              </a:solidFill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7681ACC7-BF1E-C84F-88B7-BEA43898E389}"/>
              </a:ext>
            </a:extLst>
          </p:cNvPr>
          <p:cNvCxnSpPr/>
          <p:nvPr/>
        </p:nvCxnSpPr>
        <p:spPr>
          <a:xfrm flipV="1">
            <a:off x="10684712" y="1196951"/>
            <a:ext cx="6099" cy="5535757"/>
          </a:xfrm>
          <a:prstGeom prst="lin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36FAB9B-B4D6-4BF9-9C19-CC44466A08CF}"/>
              </a:ext>
            </a:extLst>
          </p:cNvPr>
          <p:cNvSpPr/>
          <p:nvPr/>
        </p:nvSpPr>
        <p:spPr>
          <a:xfrm>
            <a:off x="8188124" y="1581264"/>
            <a:ext cx="23349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https://dl.kipk.ru/</a:t>
            </a:r>
            <a:r>
              <a:rPr lang="ru-RU" dirty="0"/>
              <a:t> </a:t>
            </a:r>
          </a:p>
          <a:p>
            <a:endParaRPr lang="ru-RU" dirty="0"/>
          </a:p>
          <a:p>
            <a:r>
              <a:rPr lang="ru-RU" dirty="0">
                <a:hlinkClick r:id="rId3"/>
              </a:rPr>
              <a:t>(</a:t>
            </a:r>
            <a:r>
              <a:rPr lang="en-US" dirty="0">
                <a:hlinkClick r:id="rId3"/>
              </a:rPr>
              <a:t>https://dl.kipk.ru/course/view.php?id=464</a:t>
            </a:r>
            <a:r>
              <a:rPr lang="ru-RU" dirty="0"/>
              <a:t> ) 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B18A7E4-B3F8-49C8-A683-EA161789698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425" t="14494" r="23992" b="12221"/>
          <a:stretch/>
        </p:blipFill>
        <p:spPr>
          <a:xfrm>
            <a:off x="175734" y="995193"/>
            <a:ext cx="7629267" cy="53658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79EC0D9-D112-422F-82FC-BFA0C2DD45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312" t="15368" r="25977" b="63054"/>
          <a:stretch/>
        </p:blipFill>
        <p:spPr>
          <a:xfrm>
            <a:off x="3742979" y="5172560"/>
            <a:ext cx="6792267" cy="147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966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7840"/>
            <a:ext cx="10515600" cy="78139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СМО специалистов психологической службы образования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14760" y="775537"/>
            <a:ext cx="2881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hlinkClick r:id="rId2"/>
              </a:rPr>
              <a:t>https://dl.kipk.ru/</a:t>
            </a:r>
            <a:r>
              <a:rPr lang="ru-RU" sz="2400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19139" y="6065235"/>
            <a:ext cx="70605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A477E"/>
                </a:solidFill>
                <a:hlinkClick r:id="rId3"/>
              </a:rPr>
              <a:t>Профессиональное сетевое сообщество </a:t>
            </a:r>
            <a:r>
              <a:rPr lang="ru-RU" u="sng" dirty="0">
                <a:solidFill>
                  <a:srgbClr val="008196"/>
                </a:solidFill>
                <a:hlinkClick r:id="rId3"/>
              </a:rPr>
              <a:t>специалистов психологической службы</a:t>
            </a:r>
            <a:r>
              <a:rPr lang="ru-RU" u="sng" dirty="0">
                <a:solidFill>
                  <a:srgbClr val="0A477E"/>
                </a:solidFill>
                <a:hlinkClick r:id="rId3"/>
              </a:rPr>
              <a:t> (педагогов-психологов</a:t>
            </a:r>
            <a:r>
              <a:rPr lang="ru-RU" u="sng" dirty="0">
                <a:solidFill>
                  <a:srgbClr val="0A477E"/>
                </a:solidFill>
              </a:rPr>
              <a:t>, </a:t>
            </a:r>
            <a:r>
              <a:rPr lang="ru-RU" u="sng" dirty="0">
                <a:solidFill>
                  <a:srgbClr val="0A477E"/>
                </a:solidFill>
                <a:hlinkClick r:id="rId3"/>
              </a:rPr>
              <a:t>классных руководителей, социальных педагогов и др.)</a:t>
            </a:r>
            <a:endParaRPr lang="ru-RU" dirty="0"/>
          </a:p>
        </p:txBody>
      </p:sp>
      <p:pic>
        <p:nvPicPr>
          <p:cNvPr id="7172" name="Picture 4" descr="Как живется журфакам в период пандемии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4DEE1"/>
              </a:clrFrom>
              <a:clrTo>
                <a:srgbClr val="94DE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152" y="5222249"/>
            <a:ext cx="2835095" cy="159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sidorenko\Downloads\Сетевое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256" y="2159042"/>
            <a:ext cx="6391656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76" y="941833"/>
            <a:ext cx="6739127" cy="4280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sidorenko\Desktop\Разное\ПСО\ПСО семинар\СМО ПСО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208" y="1785668"/>
            <a:ext cx="5205696" cy="3436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677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447113-28D6-4BBD-BE0E-BC81C406B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" y="0"/>
            <a:ext cx="12202067" cy="6858000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E6673A03-8C35-4EFC-9BCE-EEB760F6D3DC}"/>
              </a:ext>
            </a:extLst>
          </p:cNvPr>
          <p:cNvSpPr txBox="1">
            <a:spLocks/>
          </p:cNvSpPr>
          <p:nvPr/>
        </p:nvSpPr>
        <p:spPr>
          <a:xfrm>
            <a:off x="4590288" y="898550"/>
            <a:ext cx="7485569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Концепция развития системы профилактики безнадзорности и правонарушений несовершеннолетних на период до 2025 года </a:t>
            </a:r>
          </a:p>
          <a:p>
            <a:pPr marL="0" indent="0">
              <a:buNone/>
            </a:pPr>
            <a:endParaRPr lang="ru-RU" sz="3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Концепция развития системы психолого-педагогической помощи в сфере общего образования  и профессионального образования в РФ на период до  2030г. </a:t>
            </a:r>
            <a:endParaRPr lang="ru-RU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28571E-5464-452F-A6DC-A5800BAAF8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" y="1801368"/>
            <a:ext cx="3477006" cy="340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897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839632-AEF6-5FC5-89F2-6A192A0271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8"/>
          <a:stretch/>
        </p:blipFill>
        <p:spPr>
          <a:xfrm flipH="1">
            <a:off x="0" y="6626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451E8F-17A7-412D-AAFC-6DEACAB06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44" y="781392"/>
            <a:ext cx="9488557" cy="4653167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2DBC56EC-9F17-4EF8-B0AE-DF3EF3C564B4}"/>
              </a:ext>
            </a:extLst>
          </p:cNvPr>
          <p:cNvSpPr txBox="1">
            <a:spLocks/>
          </p:cNvSpPr>
          <p:nvPr/>
        </p:nvSpPr>
        <p:spPr>
          <a:xfrm>
            <a:off x="626165" y="129206"/>
            <a:ext cx="10515600" cy="65218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СМО специалистов школьной службы медиации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C6126BE-8A6A-48D7-BF4A-B4E866E8B67D}"/>
              </a:ext>
            </a:extLst>
          </p:cNvPr>
          <p:cNvSpPr/>
          <p:nvPr/>
        </p:nvSpPr>
        <p:spPr>
          <a:xfrm>
            <a:off x="6096000" y="4420626"/>
            <a:ext cx="34455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1B3181"/>
                </a:solidFill>
              </a:rPr>
              <a:t>https://dl.kipk.ru/course/view.php?id=869</a:t>
            </a:r>
            <a:endParaRPr lang="ru-RU" b="1" dirty="0">
              <a:solidFill>
                <a:srgbClr val="1B318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37C7669-D7F4-4389-A518-1E2481AD5748}"/>
              </a:ext>
            </a:extLst>
          </p:cNvPr>
          <p:cNvSpPr/>
          <p:nvPr/>
        </p:nvSpPr>
        <p:spPr>
          <a:xfrm>
            <a:off x="2650434" y="6082463"/>
            <a:ext cx="7735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1B318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Профессиональное сетевое сообщество </a:t>
            </a:r>
            <a:r>
              <a:rPr lang="ru-RU" u="sng" dirty="0">
                <a:solidFill>
                  <a:srgbClr val="1B3181"/>
                </a:solidFill>
              </a:rPr>
              <a:t>медиаторов</a:t>
            </a:r>
            <a:endParaRPr lang="ru-RU" dirty="0">
              <a:solidFill>
                <a:srgbClr val="1B3181"/>
              </a:solidFill>
            </a:endParaRP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8A7A3174-2744-4745-9479-C3AA75FBD644}"/>
              </a:ext>
            </a:extLst>
          </p:cNvPr>
          <p:cNvCxnSpPr>
            <a:cxnSpLocks/>
          </p:cNvCxnSpPr>
          <p:nvPr/>
        </p:nvCxnSpPr>
        <p:spPr>
          <a:xfrm flipV="1">
            <a:off x="11144697" y="781392"/>
            <a:ext cx="0" cy="5947401"/>
          </a:xfrm>
          <a:prstGeom prst="lin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5FB2488-375A-40E5-BE30-675701EE32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5434559"/>
            <a:ext cx="2650435" cy="141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297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839632-AEF6-5FC5-89F2-6A192A0271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8"/>
          <a:stretch/>
        </p:blipFill>
        <p:spPr>
          <a:xfrm flipH="1">
            <a:off x="20916" y="24569"/>
            <a:ext cx="12192000" cy="6858000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412665" y="2846710"/>
            <a:ext cx="617829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1B31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  <a:br>
              <a:rPr lang="ru-RU" sz="6000" b="1" dirty="0">
                <a:solidFill>
                  <a:srgbClr val="1B318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0" b="1" dirty="0">
                <a:solidFill>
                  <a:srgbClr val="1B31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96C3BCE-B17C-42F4-930A-EF601B809A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6" y="12285"/>
            <a:ext cx="2476988" cy="2476988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0" y="2322298"/>
            <a:ext cx="3960962" cy="2262542"/>
            <a:chOff x="943821" y="4911711"/>
            <a:chExt cx="4237767" cy="2613445"/>
          </a:xfrm>
        </p:grpSpPr>
        <p:sp>
          <p:nvSpPr>
            <p:cNvPr id="7" name="TextBox 9"/>
            <p:cNvSpPr txBox="1">
              <a:spLocks noChangeArrowheads="1"/>
            </p:cNvSpPr>
            <p:nvPr/>
          </p:nvSpPr>
          <p:spPr bwMode="auto">
            <a:xfrm>
              <a:off x="1377735" y="4911711"/>
              <a:ext cx="3803853" cy="2613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Aft>
                  <a:spcPts val="568"/>
                </a:spcAft>
              </a:pPr>
              <a:r>
                <a:rPr lang="en-US" altLang="ru-RU" sz="2267" dirty="0">
                  <a:solidFill>
                    <a:srgbClr val="5C738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hlinkClick r:id="rId5"/>
                </a:rPr>
                <a:t>www.kipk.ru</a:t>
              </a:r>
              <a:br>
                <a:rPr lang="en-US" altLang="ru-RU" sz="2267" dirty="0">
                  <a:solidFill>
                    <a:srgbClr val="5C738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altLang="ru-RU" sz="2267" dirty="0">
                  <a:solidFill>
                    <a:srgbClr val="5C738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kipk.ru</a:t>
              </a:r>
              <a:br>
                <a:rPr lang="en-US" altLang="ru-RU" sz="2267" dirty="0">
                  <a:solidFill>
                    <a:srgbClr val="5C738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altLang="ru-RU" sz="2267" dirty="0">
                  <a:solidFill>
                    <a:srgbClr val="5C738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kkipk24</a:t>
              </a:r>
              <a:br>
                <a:rPr lang="en-US" altLang="ru-RU" sz="2267" dirty="0">
                  <a:solidFill>
                    <a:srgbClr val="5C738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altLang="ru-RU" sz="2267" dirty="0" err="1">
                  <a:solidFill>
                    <a:srgbClr val="5C738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kkipkppro</a:t>
              </a:r>
              <a:br>
                <a:rPr lang="en-US" altLang="ru-RU" sz="2267" dirty="0">
                  <a:solidFill>
                    <a:srgbClr val="5C738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altLang="ru-RU" sz="2267" dirty="0" err="1">
                  <a:solidFill>
                    <a:srgbClr val="5C738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i.povysheniyakvalifikatsii</a:t>
              </a:r>
              <a:endParaRPr lang="en-US" altLang="ru-RU" sz="2267" dirty="0">
                <a:solidFill>
                  <a:srgbClr val="5C738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>
                <a:spcAft>
                  <a:spcPts val="568"/>
                </a:spcAft>
              </a:pPr>
              <a:endParaRPr lang="ru-RU" altLang="ru-RU" sz="2267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821" y="5947541"/>
              <a:ext cx="433915" cy="432000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259" y="5153835"/>
              <a:ext cx="421269" cy="504000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619" y="5723708"/>
              <a:ext cx="279720" cy="288000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561" y="6455965"/>
              <a:ext cx="286899" cy="28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5375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447113-28D6-4BBD-BE0E-BC81C406B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" y="0"/>
            <a:ext cx="12202067" cy="6858000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E6673A03-8C35-4EFC-9BCE-EEB760F6D3DC}"/>
              </a:ext>
            </a:extLst>
          </p:cNvPr>
          <p:cNvSpPr txBox="1">
            <a:spLocks/>
          </p:cNvSpPr>
          <p:nvPr/>
        </p:nvSpPr>
        <p:spPr>
          <a:xfrm>
            <a:off x="253302" y="285902"/>
            <a:ext cx="11685395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Научно-методическое сопровождение организации деятельности по профилактике в системе образования</a:t>
            </a:r>
          </a:p>
          <a:p>
            <a:pPr marL="0" indent="0">
              <a:buNone/>
            </a:pPr>
            <a:endParaRPr lang="ru-RU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322729" y="2529777"/>
            <a:ext cx="11447122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Aft>
                <a:spcPts val="600"/>
              </a:spcAft>
            </a:pPr>
            <a:r>
              <a:rPr lang="ru-RU" altLang="ru-RU" sz="2800" b="1" dirty="0">
                <a:ea typeface="Calibri" pitchFamily="34" charset="0"/>
                <a:cs typeface="Times New Roman" pitchFamily="18" charset="0"/>
              </a:rPr>
              <a:t>Научно-методическое сопро­вождение </a:t>
            </a:r>
            <a:r>
              <a:rPr lang="ru-RU" altLang="ru-RU" sz="2800" dirty="0">
                <a:ea typeface="Calibri" pitchFamily="34" charset="0"/>
                <a:cs typeface="Times New Roman" pitchFamily="18" charset="0"/>
              </a:rPr>
              <a:t>–  реализуе­мая в многообразных формах и технологиях система взаимосвязан­ных функций, действий, процедур, методов, техник, мероприятий, обеспечивающих организацию деятельности по профилактике в системе образования Красноярского края и совершенствование профессиональных компетенций специалистов ПСО в области профилактики и психолого-педагогического сопровождения обучающихся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491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447113-28D6-4BBD-BE0E-BC81C406B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" y="0"/>
            <a:ext cx="12202067" cy="6858000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E6673A03-8C35-4EFC-9BCE-EEB760F6D3DC}"/>
              </a:ext>
            </a:extLst>
          </p:cNvPr>
          <p:cNvSpPr txBox="1">
            <a:spLocks/>
          </p:cNvSpPr>
          <p:nvPr/>
        </p:nvSpPr>
        <p:spPr>
          <a:xfrm>
            <a:off x="253302" y="285902"/>
            <a:ext cx="11685395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Научно-методическое сопровождение организации деятельности по профилактике в системе образования </a:t>
            </a:r>
          </a:p>
          <a:p>
            <a:pPr marL="0" indent="0">
              <a:buNone/>
            </a:pPr>
            <a:endParaRPr lang="ru-RU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322729" y="1629531"/>
            <a:ext cx="11447122" cy="4909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Aft>
                <a:spcPts val="600"/>
              </a:spcAft>
            </a:pPr>
            <a:r>
              <a:rPr lang="ru-RU" altLang="ru-RU" sz="2400" b="1" dirty="0">
                <a:ea typeface="Calibri" pitchFamily="34" charset="0"/>
                <a:cs typeface="Times New Roman" pitchFamily="18" charset="0"/>
              </a:rPr>
              <a:t>Задачи научно-методического сопро­вождения:</a:t>
            </a:r>
          </a:p>
          <a:p>
            <a:pPr lvl="0" algn="just" fontAlgn="base">
              <a:spcAft>
                <a:spcPts val="600"/>
              </a:spcAft>
            </a:pPr>
            <a:r>
              <a:rPr lang="ru-RU" altLang="ru-RU" sz="2400" dirty="0">
                <a:ea typeface="Calibri" pitchFamily="34" charset="0"/>
                <a:cs typeface="Times New Roman" pitchFamily="18" charset="0"/>
              </a:rPr>
              <a:t>– совершенствование профессиональных компетенций педагогов и специалистов, осуществляющих профилактическую работу;</a:t>
            </a:r>
          </a:p>
          <a:p>
            <a:pPr algn="just" fontAlgn="base">
              <a:spcAft>
                <a:spcPts val="600"/>
              </a:spcAft>
            </a:pPr>
            <a:r>
              <a:rPr lang="ru-RU" altLang="ru-RU" sz="2400" dirty="0">
                <a:ea typeface="Calibri" pitchFamily="34" charset="0"/>
                <a:cs typeface="Times New Roman" pitchFamily="18" charset="0"/>
              </a:rPr>
              <a:t>– методическая поддержка муниципальных координаторов по профилактике;</a:t>
            </a:r>
          </a:p>
          <a:p>
            <a:pPr algn="just" fontAlgn="base">
              <a:spcAft>
                <a:spcPts val="600"/>
              </a:spcAft>
            </a:pPr>
            <a:r>
              <a:rPr lang="ru-RU" altLang="ru-RU" sz="2400" dirty="0">
                <a:ea typeface="Calibri" pitchFamily="34" charset="0"/>
                <a:cs typeface="Times New Roman" pitchFamily="18" charset="0"/>
              </a:rPr>
              <a:t>– ресурсное и методическое обеспечение деятельности ОО по профилактике, профессиональной деятельности педагогов и специалистов, осуществляющих профилактическую работу;</a:t>
            </a:r>
          </a:p>
          <a:p>
            <a:pPr lvl="0" algn="just" fontAlgn="base">
              <a:spcAft>
                <a:spcPts val="600"/>
              </a:spcAft>
            </a:pPr>
            <a:r>
              <a:rPr lang="ru-RU" altLang="ru-RU" sz="2400" dirty="0">
                <a:ea typeface="Calibri" pitchFamily="34" charset="0"/>
                <a:cs typeface="Times New Roman" pitchFamily="18" charset="0"/>
              </a:rPr>
              <a:t>– общественно-профессиональное обсуждение лучших практик профилактической работы, практик психолого-педагогического сопровождения различных субъектов образовательных отношений (в т.ч. обучающихся разных целевых групп);</a:t>
            </a:r>
          </a:p>
          <a:p>
            <a:pPr lvl="0" algn="just" fontAlgn="base">
              <a:spcAft>
                <a:spcPts val="600"/>
              </a:spcAft>
            </a:pPr>
            <a:r>
              <a:rPr lang="ru-RU" altLang="ru-RU" sz="2400" dirty="0">
                <a:ea typeface="Calibri" pitchFamily="34" charset="0"/>
                <a:cs typeface="Times New Roman" pitchFamily="18" charset="0"/>
              </a:rPr>
              <a:t>– консультирование педагогов и специалистов по вопросам трудностей в реализации отдельных задач профессиональной деятельности по индивидуальному запросу.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668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355;p7"/>
          <p:cNvSpPr/>
          <p:nvPr/>
        </p:nvSpPr>
        <p:spPr>
          <a:xfrm>
            <a:off x="0" y="-5083"/>
            <a:ext cx="12192000" cy="106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endParaRPr sz="1200"/>
          </a:p>
        </p:txBody>
      </p:sp>
      <p:sp>
        <p:nvSpPr>
          <p:cNvPr id="309" name="Google Shape;309;g2111e1eed30_0_63"/>
          <p:cNvSpPr/>
          <p:nvPr/>
        </p:nvSpPr>
        <p:spPr>
          <a:xfrm>
            <a:off x="3967856" y="1984652"/>
            <a:ext cx="1453145" cy="810000"/>
          </a:xfrm>
          <a:custGeom>
            <a:avLst/>
            <a:gdLst/>
            <a:ahLst/>
            <a:cxnLst/>
            <a:rect l="l" t="t" r="r" b="b"/>
            <a:pathLst>
              <a:path w="1453145" h="810000" extrusionOk="0">
                <a:moveTo>
                  <a:pt x="827703" y="0"/>
                </a:moveTo>
                <a:lnTo>
                  <a:pt x="1048145" y="0"/>
                </a:lnTo>
                <a:cubicBezTo>
                  <a:pt x="1271820" y="0"/>
                  <a:pt x="1453145" y="181325"/>
                  <a:pt x="1453145" y="405000"/>
                </a:cubicBezTo>
                <a:cubicBezTo>
                  <a:pt x="1453145" y="628675"/>
                  <a:pt x="1271820" y="810000"/>
                  <a:pt x="1048145" y="810000"/>
                </a:cubicBezTo>
                <a:lnTo>
                  <a:pt x="0" y="810000"/>
                </a:lnTo>
                <a:lnTo>
                  <a:pt x="38521" y="746592"/>
                </a:lnTo>
                <a:cubicBezTo>
                  <a:pt x="219666" y="478462"/>
                  <a:pt x="451059" y="247069"/>
                  <a:pt x="719189" y="65924"/>
                </a:cubicBezTo>
                <a:lnTo>
                  <a:pt x="827703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g2111e1eed30_0_63"/>
          <p:cNvSpPr/>
          <p:nvPr/>
        </p:nvSpPr>
        <p:spPr>
          <a:xfrm>
            <a:off x="6771000" y="1984652"/>
            <a:ext cx="1453146" cy="810000"/>
          </a:xfrm>
          <a:custGeom>
            <a:avLst/>
            <a:gdLst/>
            <a:ahLst/>
            <a:cxnLst/>
            <a:rect l="l" t="t" r="r" b="b"/>
            <a:pathLst>
              <a:path w="1453146" h="810000" extrusionOk="0">
                <a:moveTo>
                  <a:pt x="405000" y="0"/>
                </a:moveTo>
                <a:lnTo>
                  <a:pt x="625442" y="0"/>
                </a:lnTo>
                <a:lnTo>
                  <a:pt x="733956" y="65924"/>
                </a:lnTo>
                <a:cubicBezTo>
                  <a:pt x="1002086" y="247069"/>
                  <a:pt x="1233479" y="478462"/>
                  <a:pt x="1414624" y="746592"/>
                </a:cubicBezTo>
                <a:lnTo>
                  <a:pt x="1453146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g2111e1eed30_0_63"/>
          <p:cNvSpPr/>
          <p:nvPr/>
        </p:nvSpPr>
        <p:spPr>
          <a:xfrm>
            <a:off x="3619594" y="2872147"/>
            <a:ext cx="1334466" cy="810000"/>
          </a:xfrm>
          <a:custGeom>
            <a:avLst/>
            <a:gdLst/>
            <a:ahLst/>
            <a:cxnLst/>
            <a:rect l="l" t="t" r="r" b="b"/>
            <a:pathLst>
              <a:path w="1334466" h="810000" extrusionOk="0">
                <a:moveTo>
                  <a:pt x="301181" y="0"/>
                </a:moveTo>
                <a:lnTo>
                  <a:pt x="929466" y="0"/>
                </a:lnTo>
                <a:cubicBezTo>
                  <a:pt x="1153141" y="0"/>
                  <a:pt x="1334466" y="181325"/>
                  <a:pt x="1334466" y="405000"/>
                </a:cubicBezTo>
                <a:cubicBezTo>
                  <a:pt x="1334466" y="628675"/>
                  <a:pt x="1153141" y="810000"/>
                  <a:pt x="929466" y="810000"/>
                </a:cubicBezTo>
                <a:lnTo>
                  <a:pt x="0" y="810000"/>
                </a:lnTo>
                <a:lnTo>
                  <a:pt x="7603" y="760185"/>
                </a:lnTo>
                <a:cubicBezTo>
                  <a:pt x="57956" y="514116"/>
                  <a:pt x="144174" y="281111"/>
                  <a:pt x="260556" y="66871"/>
                </a:cubicBezTo>
                <a:lnTo>
                  <a:pt x="301181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g2111e1eed30_0_63"/>
          <p:cNvSpPr/>
          <p:nvPr/>
        </p:nvSpPr>
        <p:spPr>
          <a:xfrm>
            <a:off x="7260310" y="2872147"/>
            <a:ext cx="1312096" cy="810000"/>
          </a:xfrm>
          <a:custGeom>
            <a:avLst/>
            <a:gdLst/>
            <a:ahLst/>
            <a:cxnLst/>
            <a:rect l="l" t="t" r="r" b="b"/>
            <a:pathLst>
              <a:path w="1312096" h="810000" extrusionOk="0">
                <a:moveTo>
                  <a:pt x="405000" y="0"/>
                </a:moveTo>
                <a:lnTo>
                  <a:pt x="1010915" y="0"/>
                </a:lnTo>
                <a:lnTo>
                  <a:pt x="1051540" y="66871"/>
                </a:lnTo>
                <a:cubicBezTo>
                  <a:pt x="1167922" y="281111"/>
                  <a:pt x="1254140" y="514116"/>
                  <a:pt x="1304493" y="760185"/>
                </a:cubicBezTo>
                <a:lnTo>
                  <a:pt x="1312096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g2111e1eed30_0_63"/>
          <p:cNvSpPr/>
          <p:nvPr/>
        </p:nvSpPr>
        <p:spPr>
          <a:xfrm>
            <a:off x="3576000" y="3758849"/>
            <a:ext cx="922500" cy="810000"/>
          </a:xfrm>
          <a:custGeom>
            <a:avLst/>
            <a:gdLst/>
            <a:ahLst/>
            <a:cxnLst/>
            <a:rect l="l" t="t" r="r" b="b"/>
            <a:pathLst>
              <a:path w="922500" h="810000" extrusionOk="0">
                <a:moveTo>
                  <a:pt x="31888" y="0"/>
                </a:moveTo>
                <a:lnTo>
                  <a:pt x="517500" y="0"/>
                </a:lnTo>
                <a:cubicBezTo>
                  <a:pt x="741175" y="0"/>
                  <a:pt x="922500" y="181325"/>
                  <a:pt x="922500" y="405000"/>
                </a:cubicBezTo>
                <a:cubicBezTo>
                  <a:pt x="922500" y="628675"/>
                  <a:pt x="741175" y="810000"/>
                  <a:pt x="517500" y="810000"/>
                </a:cubicBezTo>
                <a:lnTo>
                  <a:pt x="39107" y="810000"/>
                </a:lnTo>
                <a:lnTo>
                  <a:pt x="13010" y="639006"/>
                </a:lnTo>
                <a:cubicBezTo>
                  <a:pt x="4407" y="554291"/>
                  <a:pt x="0" y="468336"/>
                  <a:pt x="0" y="381351"/>
                </a:cubicBezTo>
                <a:cubicBezTo>
                  <a:pt x="0" y="294366"/>
                  <a:pt x="4407" y="208410"/>
                  <a:pt x="13010" y="123696"/>
                </a:cubicBezTo>
                <a:lnTo>
                  <a:pt x="3188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g2111e1eed30_0_63"/>
          <p:cNvSpPr/>
          <p:nvPr/>
        </p:nvSpPr>
        <p:spPr>
          <a:xfrm>
            <a:off x="7693500" y="3758849"/>
            <a:ext cx="922500" cy="810000"/>
          </a:xfrm>
          <a:custGeom>
            <a:avLst/>
            <a:gdLst/>
            <a:ahLst/>
            <a:cxnLst/>
            <a:rect l="l" t="t" r="r" b="b"/>
            <a:pathLst>
              <a:path w="922500" h="810000" extrusionOk="0">
                <a:moveTo>
                  <a:pt x="405000" y="0"/>
                </a:moveTo>
                <a:lnTo>
                  <a:pt x="890612" y="0"/>
                </a:lnTo>
                <a:lnTo>
                  <a:pt x="909490" y="123696"/>
                </a:lnTo>
                <a:cubicBezTo>
                  <a:pt x="918093" y="208410"/>
                  <a:pt x="922500" y="294366"/>
                  <a:pt x="922500" y="381351"/>
                </a:cubicBezTo>
                <a:cubicBezTo>
                  <a:pt x="922500" y="468336"/>
                  <a:pt x="918093" y="554291"/>
                  <a:pt x="909490" y="639006"/>
                </a:cubicBezTo>
                <a:lnTo>
                  <a:pt x="883393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g2111e1eed30_0_63"/>
          <p:cNvSpPr/>
          <p:nvPr/>
        </p:nvSpPr>
        <p:spPr>
          <a:xfrm>
            <a:off x="7260312" y="4645551"/>
            <a:ext cx="1304877" cy="810000"/>
          </a:xfrm>
          <a:custGeom>
            <a:avLst/>
            <a:gdLst/>
            <a:ahLst/>
            <a:cxnLst/>
            <a:rect l="l" t="t" r="r" b="b"/>
            <a:pathLst>
              <a:path w="1304877" h="810000" extrusionOk="0">
                <a:moveTo>
                  <a:pt x="405000" y="0"/>
                </a:moveTo>
                <a:lnTo>
                  <a:pt x="1304877" y="0"/>
                </a:lnTo>
                <a:lnTo>
                  <a:pt x="1304493" y="2517"/>
                </a:lnTo>
                <a:cubicBezTo>
                  <a:pt x="1254140" y="248586"/>
                  <a:pt x="1167922" y="481590"/>
                  <a:pt x="1051540" y="695831"/>
                </a:cubicBezTo>
                <a:lnTo>
                  <a:pt x="982181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g2111e1eed30_0_63"/>
          <p:cNvSpPr/>
          <p:nvPr/>
        </p:nvSpPr>
        <p:spPr>
          <a:xfrm>
            <a:off x="3627057" y="4647137"/>
            <a:ext cx="1332695" cy="810000"/>
          </a:xfrm>
          <a:custGeom>
            <a:avLst/>
            <a:gdLst/>
            <a:ahLst/>
            <a:cxnLst/>
            <a:rect l="l" t="t" r="r" b="b"/>
            <a:pathLst>
              <a:path w="1332695" h="810000" extrusionOk="0">
                <a:moveTo>
                  <a:pt x="0" y="0"/>
                </a:moveTo>
                <a:lnTo>
                  <a:pt x="927695" y="0"/>
                </a:lnTo>
                <a:cubicBezTo>
                  <a:pt x="1151370" y="0"/>
                  <a:pt x="1332695" y="181325"/>
                  <a:pt x="1332695" y="405000"/>
                </a:cubicBezTo>
                <a:cubicBezTo>
                  <a:pt x="1332695" y="628675"/>
                  <a:pt x="1151370" y="810000"/>
                  <a:pt x="927695" y="810000"/>
                </a:cubicBezTo>
                <a:lnTo>
                  <a:pt x="323418" y="810000"/>
                </a:lnTo>
                <a:lnTo>
                  <a:pt x="253095" y="694245"/>
                </a:lnTo>
                <a:cubicBezTo>
                  <a:pt x="136713" y="480004"/>
                  <a:pt x="50495" y="247000"/>
                  <a:pt x="142" y="93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g2111e1eed30_0_63"/>
          <p:cNvSpPr/>
          <p:nvPr/>
        </p:nvSpPr>
        <p:spPr>
          <a:xfrm>
            <a:off x="3998034" y="5535425"/>
            <a:ext cx="1422966" cy="810000"/>
          </a:xfrm>
          <a:custGeom>
            <a:avLst/>
            <a:gdLst/>
            <a:ahLst/>
            <a:cxnLst/>
            <a:rect l="l" t="t" r="r" b="b"/>
            <a:pathLst>
              <a:path w="1422966" h="810000" extrusionOk="0">
                <a:moveTo>
                  <a:pt x="0" y="0"/>
                </a:moveTo>
                <a:lnTo>
                  <a:pt x="1017966" y="0"/>
                </a:lnTo>
                <a:cubicBezTo>
                  <a:pt x="1241641" y="0"/>
                  <a:pt x="1422966" y="181325"/>
                  <a:pt x="1422966" y="405000"/>
                </a:cubicBezTo>
                <a:cubicBezTo>
                  <a:pt x="1422966" y="628675"/>
                  <a:pt x="1241641" y="810000"/>
                  <a:pt x="1017966" y="810000"/>
                </a:cubicBezTo>
                <a:lnTo>
                  <a:pt x="879294" y="810000"/>
                </a:lnTo>
                <a:lnTo>
                  <a:pt x="689010" y="694399"/>
                </a:lnTo>
                <a:cubicBezTo>
                  <a:pt x="420880" y="513254"/>
                  <a:pt x="189487" y="281861"/>
                  <a:pt x="8342" y="1373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g2111e1eed30_0_63"/>
          <p:cNvSpPr/>
          <p:nvPr/>
        </p:nvSpPr>
        <p:spPr>
          <a:xfrm>
            <a:off x="6771000" y="5540966"/>
            <a:ext cx="1419600" cy="810000"/>
          </a:xfrm>
          <a:custGeom>
            <a:avLst/>
            <a:gdLst/>
            <a:ahLst/>
            <a:cxnLst/>
            <a:rect l="l" t="t" r="r" b="b"/>
            <a:pathLst>
              <a:path w="1419600" h="810000" extrusionOk="0">
                <a:moveTo>
                  <a:pt x="405000" y="0"/>
                </a:moveTo>
                <a:lnTo>
                  <a:pt x="1419600" y="0"/>
                </a:lnTo>
                <a:lnTo>
                  <a:pt x="1414624" y="8190"/>
                </a:lnTo>
                <a:cubicBezTo>
                  <a:pt x="1233479" y="276320"/>
                  <a:pt x="1002086" y="507713"/>
                  <a:pt x="733956" y="688858"/>
                </a:cubicBezTo>
                <a:lnTo>
                  <a:pt x="534551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g2111e1eed30_0_63"/>
          <p:cNvSpPr/>
          <p:nvPr/>
        </p:nvSpPr>
        <p:spPr>
          <a:xfrm>
            <a:off x="1731000" y="1984652"/>
            <a:ext cx="3064558" cy="810000"/>
          </a:xfrm>
          <a:custGeom>
            <a:avLst/>
            <a:gdLst/>
            <a:ahLst/>
            <a:cxnLst/>
            <a:rect l="l" t="t" r="r" b="b"/>
            <a:pathLst>
              <a:path w="3064558" h="810000" extrusionOk="0">
                <a:moveTo>
                  <a:pt x="405000" y="0"/>
                </a:moveTo>
                <a:lnTo>
                  <a:pt x="3064558" y="0"/>
                </a:lnTo>
                <a:lnTo>
                  <a:pt x="2956044" y="65924"/>
                </a:lnTo>
                <a:cubicBezTo>
                  <a:pt x="2687914" y="247069"/>
                  <a:pt x="2456521" y="478462"/>
                  <a:pt x="2275376" y="746592"/>
                </a:cubicBezTo>
                <a:lnTo>
                  <a:pt x="2236855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g2111e1eed30_0_63"/>
          <p:cNvSpPr/>
          <p:nvPr/>
        </p:nvSpPr>
        <p:spPr>
          <a:xfrm>
            <a:off x="7396442" y="1976732"/>
            <a:ext cx="3064558" cy="810000"/>
          </a:xfrm>
          <a:custGeom>
            <a:avLst/>
            <a:gdLst/>
            <a:ahLst/>
            <a:cxnLst/>
            <a:rect l="l" t="t" r="r" b="b"/>
            <a:pathLst>
              <a:path w="3064558" h="810000" extrusionOk="0">
                <a:moveTo>
                  <a:pt x="0" y="0"/>
                </a:moveTo>
                <a:lnTo>
                  <a:pt x="2659558" y="0"/>
                </a:lnTo>
                <a:cubicBezTo>
                  <a:pt x="2883233" y="0"/>
                  <a:pt x="3064558" y="181325"/>
                  <a:pt x="3064558" y="405000"/>
                </a:cubicBezTo>
                <a:cubicBezTo>
                  <a:pt x="3064558" y="628675"/>
                  <a:pt x="2883233" y="810000"/>
                  <a:pt x="2659558" y="810000"/>
                </a:cubicBezTo>
                <a:lnTo>
                  <a:pt x="827704" y="810000"/>
                </a:lnTo>
                <a:lnTo>
                  <a:pt x="789182" y="746592"/>
                </a:lnTo>
                <a:cubicBezTo>
                  <a:pt x="608037" y="478462"/>
                  <a:pt x="376644" y="247069"/>
                  <a:pt x="108514" y="6592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g2111e1eed30_0_63"/>
          <p:cNvSpPr/>
          <p:nvPr/>
        </p:nvSpPr>
        <p:spPr>
          <a:xfrm>
            <a:off x="1264061" y="2872147"/>
            <a:ext cx="2656715" cy="810000"/>
          </a:xfrm>
          <a:custGeom>
            <a:avLst/>
            <a:gdLst/>
            <a:ahLst/>
            <a:cxnLst/>
            <a:rect l="l" t="t" r="r" b="b"/>
            <a:pathLst>
              <a:path w="2656715" h="810000" extrusionOk="0">
                <a:moveTo>
                  <a:pt x="405000" y="0"/>
                </a:moveTo>
                <a:lnTo>
                  <a:pt x="2656715" y="0"/>
                </a:lnTo>
                <a:lnTo>
                  <a:pt x="2616090" y="66871"/>
                </a:lnTo>
                <a:cubicBezTo>
                  <a:pt x="2499708" y="281111"/>
                  <a:pt x="2413490" y="514116"/>
                  <a:pt x="2363137" y="760185"/>
                </a:cubicBezTo>
                <a:lnTo>
                  <a:pt x="2355534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g2111e1eed30_0_63"/>
          <p:cNvSpPr/>
          <p:nvPr/>
        </p:nvSpPr>
        <p:spPr>
          <a:xfrm>
            <a:off x="8271226" y="2872147"/>
            <a:ext cx="2679085" cy="810000"/>
          </a:xfrm>
          <a:custGeom>
            <a:avLst/>
            <a:gdLst/>
            <a:ahLst/>
            <a:cxnLst/>
            <a:rect l="l" t="t" r="r" b="b"/>
            <a:pathLst>
              <a:path w="2679085" h="810000" extrusionOk="0">
                <a:moveTo>
                  <a:pt x="0" y="0"/>
                </a:moveTo>
                <a:lnTo>
                  <a:pt x="2274085" y="0"/>
                </a:lnTo>
                <a:cubicBezTo>
                  <a:pt x="2497760" y="0"/>
                  <a:pt x="2679085" y="181325"/>
                  <a:pt x="2679085" y="405000"/>
                </a:cubicBezTo>
                <a:cubicBezTo>
                  <a:pt x="2679085" y="628675"/>
                  <a:pt x="2497760" y="810000"/>
                  <a:pt x="2274085" y="810000"/>
                </a:cubicBezTo>
                <a:lnTo>
                  <a:pt x="301181" y="810000"/>
                </a:lnTo>
                <a:lnTo>
                  <a:pt x="293578" y="760185"/>
                </a:lnTo>
                <a:cubicBezTo>
                  <a:pt x="243225" y="514116"/>
                  <a:pt x="157007" y="281111"/>
                  <a:pt x="40625" y="6687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g2111e1eed30_0_63"/>
          <p:cNvSpPr/>
          <p:nvPr/>
        </p:nvSpPr>
        <p:spPr>
          <a:xfrm>
            <a:off x="808502" y="3758849"/>
            <a:ext cx="2806607" cy="810000"/>
          </a:xfrm>
          <a:custGeom>
            <a:avLst/>
            <a:gdLst/>
            <a:ahLst/>
            <a:cxnLst/>
            <a:rect l="l" t="t" r="r" b="b"/>
            <a:pathLst>
              <a:path w="2806607" h="810000" extrusionOk="0">
                <a:moveTo>
                  <a:pt x="405000" y="0"/>
                </a:moveTo>
                <a:lnTo>
                  <a:pt x="2799388" y="0"/>
                </a:lnTo>
                <a:lnTo>
                  <a:pt x="2780510" y="123696"/>
                </a:lnTo>
                <a:cubicBezTo>
                  <a:pt x="2771907" y="208410"/>
                  <a:pt x="2767500" y="294366"/>
                  <a:pt x="2767500" y="381351"/>
                </a:cubicBezTo>
                <a:cubicBezTo>
                  <a:pt x="2767500" y="468336"/>
                  <a:pt x="2771907" y="554291"/>
                  <a:pt x="2780510" y="639006"/>
                </a:cubicBezTo>
                <a:lnTo>
                  <a:pt x="2806607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g2111e1eed30_0_63"/>
          <p:cNvSpPr/>
          <p:nvPr/>
        </p:nvSpPr>
        <p:spPr>
          <a:xfrm>
            <a:off x="8576895" y="3758849"/>
            <a:ext cx="2806607" cy="810000"/>
          </a:xfrm>
          <a:custGeom>
            <a:avLst/>
            <a:gdLst/>
            <a:ahLst/>
            <a:cxnLst/>
            <a:rect l="l" t="t" r="r" b="b"/>
            <a:pathLst>
              <a:path w="2806607" h="810000" extrusionOk="0">
                <a:moveTo>
                  <a:pt x="7219" y="0"/>
                </a:moveTo>
                <a:lnTo>
                  <a:pt x="2401607" y="0"/>
                </a:lnTo>
                <a:cubicBezTo>
                  <a:pt x="2625282" y="0"/>
                  <a:pt x="2806607" y="181325"/>
                  <a:pt x="2806607" y="405000"/>
                </a:cubicBezTo>
                <a:cubicBezTo>
                  <a:pt x="2806607" y="628675"/>
                  <a:pt x="2625282" y="810000"/>
                  <a:pt x="2401607" y="810000"/>
                </a:cubicBezTo>
                <a:lnTo>
                  <a:pt x="0" y="810000"/>
                </a:lnTo>
                <a:lnTo>
                  <a:pt x="26097" y="639006"/>
                </a:lnTo>
                <a:cubicBezTo>
                  <a:pt x="34700" y="554291"/>
                  <a:pt x="39107" y="468336"/>
                  <a:pt x="39107" y="381351"/>
                </a:cubicBezTo>
                <a:cubicBezTo>
                  <a:pt x="39107" y="294366"/>
                  <a:pt x="34700" y="208410"/>
                  <a:pt x="26097" y="123696"/>
                </a:cubicBezTo>
                <a:lnTo>
                  <a:pt x="7219" y="0"/>
                </a:ln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g2111e1eed30_0_63"/>
          <p:cNvSpPr/>
          <p:nvPr/>
        </p:nvSpPr>
        <p:spPr>
          <a:xfrm>
            <a:off x="8242493" y="4645551"/>
            <a:ext cx="2707819" cy="810000"/>
          </a:xfrm>
          <a:custGeom>
            <a:avLst/>
            <a:gdLst/>
            <a:ahLst/>
            <a:cxnLst/>
            <a:rect l="l" t="t" r="r" b="b"/>
            <a:pathLst>
              <a:path w="2707819" h="810000" extrusionOk="0">
                <a:moveTo>
                  <a:pt x="322696" y="0"/>
                </a:moveTo>
                <a:lnTo>
                  <a:pt x="2302819" y="0"/>
                </a:lnTo>
                <a:cubicBezTo>
                  <a:pt x="2526494" y="0"/>
                  <a:pt x="2707819" y="181325"/>
                  <a:pt x="2707819" y="405000"/>
                </a:cubicBezTo>
                <a:cubicBezTo>
                  <a:pt x="2707819" y="628675"/>
                  <a:pt x="2526494" y="810000"/>
                  <a:pt x="2302819" y="810000"/>
                </a:cubicBezTo>
                <a:lnTo>
                  <a:pt x="0" y="810000"/>
                </a:lnTo>
                <a:lnTo>
                  <a:pt x="69359" y="695831"/>
                </a:lnTo>
                <a:cubicBezTo>
                  <a:pt x="185741" y="481590"/>
                  <a:pt x="271959" y="248586"/>
                  <a:pt x="322312" y="2517"/>
                </a:cubicBezTo>
                <a:lnTo>
                  <a:pt x="322696" y="0"/>
                </a:ln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g2111e1eed30_0_63"/>
          <p:cNvSpPr/>
          <p:nvPr/>
        </p:nvSpPr>
        <p:spPr>
          <a:xfrm>
            <a:off x="1269752" y="4647137"/>
            <a:ext cx="2680723" cy="810000"/>
          </a:xfrm>
          <a:custGeom>
            <a:avLst/>
            <a:gdLst/>
            <a:ahLst/>
            <a:cxnLst/>
            <a:rect l="l" t="t" r="r" b="b"/>
            <a:pathLst>
              <a:path w="2680723" h="810000" extrusionOk="0">
                <a:moveTo>
                  <a:pt x="405000" y="0"/>
                </a:moveTo>
                <a:lnTo>
                  <a:pt x="2357305" y="0"/>
                </a:lnTo>
                <a:lnTo>
                  <a:pt x="2357447" y="931"/>
                </a:lnTo>
                <a:cubicBezTo>
                  <a:pt x="2407800" y="247000"/>
                  <a:pt x="2494018" y="480004"/>
                  <a:pt x="2610400" y="694245"/>
                </a:cubicBezTo>
                <a:lnTo>
                  <a:pt x="2680723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g2111e1eed30_0_63"/>
          <p:cNvSpPr/>
          <p:nvPr/>
        </p:nvSpPr>
        <p:spPr>
          <a:xfrm>
            <a:off x="1731000" y="5535425"/>
            <a:ext cx="2916074" cy="810000"/>
          </a:xfrm>
          <a:custGeom>
            <a:avLst/>
            <a:gdLst/>
            <a:ahLst/>
            <a:cxnLst/>
            <a:rect l="l" t="t" r="r" b="b"/>
            <a:pathLst>
              <a:path w="3146328" h="810000" extrusionOk="0">
                <a:moveTo>
                  <a:pt x="405000" y="0"/>
                </a:moveTo>
                <a:lnTo>
                  <a:pt x="2267034" y="0"/>
                </a:lnTo>
                <a:lnTo>
                  <a:pt x="2275376" y="13731"/>
                </a:lnTo>
                <a:cubicBezTo>
                  <a:pt x="2456521" y="281861"/>
                  <a:pt x="2687914" y="513254"/>
                  <a:pt x="2956044" y="694399"/>
                </a:cubicBezTo>
                <a:lnTo>
                  <a:pt x="3146328" y="810000"/>
                </a:lnTo>
                <a:lnTo>
                  <a:pt x="405000" y="810000"/>
                </a:lnTo>
                <a:cubicBezTo>
                  <a:pt x="181325" y="810000"/>
                  <a:pt x="0" y="628675"/>
                  <a:pt x="0" y="405000"/>
                </a:cubicBezTo>
                <a:cubicBezTo>
                  <a:pt x="0" y="181325"/>
                  <a:pt x="181325" y="0"/>
                  <a:pt x="405000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r>
              <a:rPr lang="ru-RU" sz="1600" dirty="0">
                <a:latin typeface="Calibri"/>
                <a:ea typeface="Calibri"/>
                <a:cs typeface="Calibri"/>
                <a:sym typeface="Calibri"/>
              </a:rPr>
              <a:t>Муниципальные органы управления образования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g2111e1eed30_0_63"/>
          <p:cNvSpPr/>
          <p:nvPr/>
        </p:nvSpPr>
        <p:spPr>
          <a:xfrm>
            <a:off x="7305552" y="5540966"/>
            <a:ext cx="3155449" cy="810000"/>
          </a:xfrm>
          <a:custGeom>
            <a:avLst/>
            <a:gdLst/>
            <a:ahLst/>
            <a:cxnLst/>
            <a:rect l="l" t="t" r="r" b="b"/>
            <a:pathLst>
              <a:path w="3155449" h="810000" extrusionOk="0">
                <a:moveTo>
                  <a:pt x="885049" y="0"/>
                </a:moveTo>
                <a:lnTo>
                  <a:pt x="2750449" y="0"/>
                </a:lnTo>
                <a:cubicBezTo>
                  <a:pt x="2974124" y="0"/>
                  <a:pt x="3155449" y="181325"/>
                  <a:pt x="3155449" y="405000"/>
                </a:cubicBezTo>
                <a:cubicBezTo>
                  <a:pt x="3155449" y="628675"/>
                  <a:pt x="2974124" y="810000"/>
                  <a:pt x="2750449" y="810000"/>
                </a:cubicBezTo>
                <a:lnTo>
                  <a:pt x="0" y="810000"/>
                </a:lnTo>
                <a:lnTo>
                  <a:pt x="199405" y="688858"/>
                </a:lnTo>
                <a:cubicBezTo>
                  <a:pt x="467535" y="507713"/>
                  <a:pt x="698928" y="276320"/>
                  <a:pt x="880073" y="8190"/>
                </a:cubicBezTo>
                <a:lnTo>
                  <a:pt x="885049" y="0"/>
                </a:ln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12" scaled="0"/>
          </a:gradFill>
          <a:ln>
            <a:noFill/>
          </a:ln>
          <a:effectLst>
            <a:outerShdw blurRad="63500" sx="102000" sy="102000" algn="ctr" rotWithShape="0">
              <a:srgbClr val="000000">
                <a:alpha val="5098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g2111e1eed30_0_63"/>
          <p:cNvSpPr txBox="1"/>
          <p:nvPr/>
        </p:nvSpPr>
        <p:spPr>
          <a:xfrm>
            <a:off x="4564607" y="2035709"/>
            <a:ext cx="6254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4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g2111e1eed30_0_63"/>
          <p:cNvSpPr txBox="1"/>
          <p:nvPr/>
        </p:nvSpPr>
        <p:spPr>
          <a:xfrm>
            <a:off x="4059750" y="2922412"/>
            <a:ext cx="6254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g2111e1eed30_0_63"/>
          <p:cNvSpPr txBox="1"/>
          <p:nvPr/>
        </p:nvSpPr>
        <p:spPr>
          <a:xfrm>
            <a:off x="3685313" y="3810700"/>
            <a:ext cx="6254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g2111e1eed30_0_63"/>
          <p:cNvSpPr txBox="1"/>
          <p:nvPr/>
        </p:nvSpPr>
        <p:spPr>
          <a:xfrm>
            <a:off x="4647074" y="5611228"/>
            <a:ext cx="6254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g2111e1eed30_0_63"/>
          <p:cNvSpPr txBox="1"/>
          <p:nvPr/>
        </p:nvSpPr>
        <p:spPr>
          <a:xfrm>
            <a:off x="4059750" y="4696608"/>
            <a:ext cx="6254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g2111e1eed30_0_63"/>
          <p:cNvSpPr txBox="1"/>
          <p:nvPr/>
        </p:nvSpPr>
        <p:spPr>
          <a:xfrm>
            <a:off x="6992831" y="5587862"/>
            <a:ext cx="6254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g2111e1eed30_0_63"/>
          <p:cNvSpPr txBox="1"/>
          <p:nvPr/>
        </p:nvSpPr>
        <p:spPr>
          <a:xfrm>
            <a:off x="7497573" y="4730533"/>
            <a:ext cx="6254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g2111e1eed30_0_63"/>
          <p:cNvSpPr txBox="1"/>
          <p:nvPr/>
        </p:nvSpPr>
        <p:spPr>
          <a:xfrm>
            <a:off x="7484101" y="2918452"/>
            <a:ext cx="6254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g2111e1eed30_0_63"/>
          <p:cNvSpPr txBox="1"/>
          <p:nvPr/>
        </p:nvSpPr>
        <p:spPr>
          <a:xfrm>
            <a:off x="6915721" y="2035709"/>
            <a:ext cx="7798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 sz="4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g2111e1eed30_0_63"/>
          <p:cNvSpPr txBox="1"/>
          <p:nvPr/>
        </p:nvSpPr>
        <p:spPr>
          <a:xfrm>
            <a:off x="7842029" y="3789914"/>
            <a:ext cx="6254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algn="ctr"/>
            <a:r>
              <a:rPr lang="ru-RU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 sz="4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g2111e1eed30_0_63"/>
          <p:cNvSpPr txBox="1"/>
          <p:nvPr/>
        </p:nvSpPr>
        <p:spPr>
          <a:xfrm>
            <a:off x="2101184" y="2109948"/>
            <a:ext cx="19801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Министерство образования КК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340" name="Google Shape;340;g2111e1eed30_0_63"/>
          <p:cNvSpPr txBox="1"/>
          <p:nvPr/>
        </p:nvSpPr>
        <p:spPr>
          <a:xfrm>
            <a:off x="1525995" y="3096645"/>
            <a:ext cx="1980145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Краевой ЦПМСС 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342" name="Google Shape;342;g2111e1eed30_0_63"/>
          <p:cNvSpPr txBox="1"/>
          <p:nvPr/>
        </p:nvSpPr>
        <p:spPr>
          <a:xfrm>
            <a:off x="8271226" y="2098078"/>
            <a:ext cx="192836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Учреждения здравоохранения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343" name="Google Shape;343;g2111e1eed30_0_63"/>
          <p:cNvSpPr txBox="1"/>
          <p:nvPr/>
        </p:nvSpPr>
        <p:spPr>
          <a:xfrm>
            <a:off x="1661414" y="4747224"/>
            <a:ext cx="19801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Образовательные организации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344" name="Google Shape;344;g2111e1eed30_0_63"/>
          <p:cNvSpPr txBox="1"/>
          <p:nvPr/>
        </p:nvSpPr>
        <p:spPr>
          <a:xfrm>
            <a:off x="8773238" y="3854419"/>
            <a:ext cx="1980145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ВУЗы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345" name="Google Shape;345;g2111e1eed30_0_63"/>
          <p:cNvSpPr txBox="1"/>
          <p:nvPr/>
        </p:nvSpPr>
        <p:spPr>
          <a:xfrm>
            <a:off x="8104128" y="5549750"/>
            <a:ext cx="19801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lvl="0"/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Красноярская епархия РПЦ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346" name="Google Shape;346;g2111e1eed30_0_63"/>
          <p:cNvSpPr txBox="1"/>
          <p:nvPr/>
        </p:nvSpPr>
        <p:spPr>
          <a:xfrm>
            <a:off x="8576894" y="4828984"/>
            <a:ext cx="19801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Общественные организации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347" name="Google Shape;347;g2111e1eed30_0_63"/>
          <p:cNvSpPr txBox="1"/>
          <p:nvPr/>
        </p:nvSpPr>
        <p:spPr>
          <a:xfrm>
            <a:off x="8734131" y="3090656"/>
            <a:ext cx="257456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>
              <a:buSzPts val="1100"/>
            </a:pPr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МВД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348" name="Google Shape;348;g2111e1eed30_0_63"/>
          <p:cNvSpPr txBox="1"/>
          <p:nvPr/>
        </p:nvSpPr>
        <p:spPr>
          <a:xfrm>
            <a:off x="1221732" y="3653355"/>
            <a:ext cx="1980145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endParaRPr lang="ru-RU"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  <a:p>
            <a:pPr>
              <a:buClr>
                <a:schemeClr val="dk1"/>
              </a:buClr>
              <a:buSzPts val="1100"/>
            </a:pPr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Муниципальные </a:t>
            </a:r>
            <a:r>
              <a:rPr lang="ru-RU" sz="1600" dirty="0" err="1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ЦППМиСП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  <a:p>
            <a:pPr>
              <a:buSzPts val="1100"/>
            </a:pPr>
            <a:r>
              <a:rPr lang="ru-RU" sz="1600" dirty="0">
                <a:solidFill>
                  <a:schemeClr val="dk1"/>
                </a:solidFill>
                <a:latin typeface="Corbel" panose="020B0503020204020204" pitchFamily="34" charset="0"/>
                <a:ea typeface="Montserrat"/>
                <a:cs typeface="Montserrat"/>
                <a:sym typeface="Montserrat"/>
              </a:rPr>
              <a:t> </a:t>
            </a:r>
            <a:endParaRPr sz="1600" dirty="0">
              <a:solidFill>
                <a:schemeClr val="dk1"/>
              </a:solidFill>
              <a:latin typeface="Corbel" panose="020B0503020204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49" name="Объект 2">
            <a:extLst>
              <a:ext uri="{FF2B5EF4-FFF2-40B4-BE49-F238E27FC236}">
                <a16:creationId xmlns:a16="http://schemas.microsoft.com/office/drawing/2014/main" id="{62F4D4C0-3FFC-4C8A-92F5-8199C0AFDC21}"/>
              </a:ext>
            </a:extLst>
          </p:cNvPr>
          <p:cNvSpPr txBox="1">
            <a:spLocks/>
          </p:cNvSpPr>
          <p:nvPr/>
        </p:nvSpPr>
        <p:spPr>
          <a:xfrm>
            <a:off x="704088" y="107630"/>
            <a:ext cx="10679414" cy="9736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Межведомственное и внутриведомственное взаимодействие при реализации НМС организации деятельности по профилактике в системе образования </a:t>
            </a:r>
          </a:p>
          <a:p>
            <a:pPr marL="0" indent="0">
              <a:buNone/>
            </a:pPr>
            <a:endParaRPr lang="ru-RU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1ACE4E5-77D9-4ECB-96DB-724BFBC40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150" y="3432006"/>
            <a:ext cx="2732144" cy="122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02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EC698E8F-ED87-4AB8-F01A-0DC5F33142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7301" y="2456532"/>
            <a:ext cx="3933588" cy="2521867"/>
          </a:xfrm>
          <a:prstGeom prst="rect">
            <a:avLst/>
          </a:prstGeom>
        </p:spPr>
      </p:pic>
      <p:sp>
        <p:nvSpPr>
          <p:cNvPr id="7" name="Google Shape;179;p8">
            <a:extLst>
              <a:ext uri="{FF2B5EF4-FFF2-40B4-BE49-F238E27FC236}">
                <a16:creationId xmlns:a16="http://schemas.microsoft.com/office/drawing/2014/main" id="{0CCBCAF3-50FD-A22D-A4EE-9F67AD347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3023" y="861835"/>
            <a:ext cx="4097866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Rubik"/>
                <a:cs typeface="Rubik"/>
                <a:sym typeface="Rubik"/>
              </a:rPr>
              <a:t>Мероприятия в рамках НМС деятельности по профилактике</a:t>
            </a:r>
            <a:endParaRPr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Google Shape;177;p8">
            <a:extLst>
              <a:ext uri="{FF2B5EF4-FFF2-40B4-BE49-F238E27FC236}">
                <a16:creationId xmlns:a16="http://schemas.microsoft.com/office/drawing/2014/main" id="{BD252F8C-E204-E466-8308-D52F6E1D87AB}"/>
              </a:ext>
            </a:extLst>
          </p:cNvPr>
          <p:cNvSpPr/>
          <p:nvPr/>
        </p:nvSpPr>
        <p:spPr>
          <a:xfrm rot="18952577" flipH="1">
            <a:off x="5247578" y="1497406"/>
            <a:ext cx="7658182" cy="6961984"/>
          </a:xfrm>
          <a:prstGeom prst="arc">
            <a:avLst>
              <a:gd name="adj1" fmla="val 13412067"/>
              <a:gd name="adj2" fmla="val 14498210"/>
            </a:avLst>
          </a:prstGeom>
          <a:noFill/>
          <a:ln w="28575" cap="flat" cmpd="sng">
            <a:solidFill>
              <a:srgbClr val="7030A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0" name="Google Shape;178;p8">
            <a:extLst>
              <a:ext uri="{FF2B5EF4-FFF2-40B4-BE49-F238E27FC236}">
                <a16:creationId xmlns:a16="http://schemas.microsoft.com/office/drawing/2014/main" id="{4492719E-AA2D-22E9-830A-98C193756226}"/>
              </a:ext>
            </a:extLst>
          </p:cNvPr>
          <p:cNvSpPr/>
          <p:nvPr/>
        </p:nvSpPr>
        <p:spPr>
          <a:xfrm rot="20014384" flipH="1">
            <a:off x="4090230" y="2625502"/>
            <a:ext cx="7658182" cy="6961984"/>
          </a:xfrm>
          <a:prstGeom prst="arc">
            <a:avLst>
              <a:gd name="adj1" fmla="val 12662720"/>
              <a:gd name="adj2" fmla="val 14280700"/>
            </a:avLst>
          </a:prstGeom>
          <a:noFill/>
          <a:ln w="28575" cap="flat" cmpd="sng">
            <a:solidFill>
              <a:srgbClr val="7030A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2" name="Google Shape;176;p8">
            <a:extLst>
              <a:ext uri="{FF2B5EF4-FFF2-40B4-BE49-F238E27FC236}">
                <a16:creationId xmlns:a16="http://schemas.microsoft.com/office/drawing/2014/main" id="{D5A0F7F3-DD44-9D3E-1250-51658078EEB1}"/>
              </a:ext>
            </a:extLst>
          </p:cNvPr>
          <p:cNvSpPr/>
          <p:nvPr/>
        </p:nvSpPr>
        <p:spPr>
          <a:xfrm flipH="1">
            <a:off x="3374547" y="3377008"/>
            <a:ext cx="7658182" cy="6961984"/>
          </a:xfrm>
          <a:prstGeom prst="arc">
            <a:avLst>
              <a:gd name="adj1" fmla="val 12638318"/>
              <a:gd name="adj2" fmla="val 15236798"/>
            </a:avLst>
          </a:prstGeom>
          <a:noFill/>
          <a:ln w="28575" cap="flat" cmpd="sng">
            <a:solidFill>
              <a:srgbClr val="7030A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3" name="Google Shape;173;p8">
            <a:extLst>
              <a:ext uri="{FF2B5EF4-FFF2-40B4-BE49-F238E27FC236}">
                <a16:creationId xmlns:a16="http://schemas.microsoft.com/office/drawing/2014/main" id="{C162D1C3-8264-BFF3-F1C5-F00286CC3B4A}"/>
              </a:ext>
            </a:extLst>
          </p:cNvPr>
          <p:cNvSpPr/>
          <p:nvPr/>
        </p:nvSpPr>
        <p:spPr>
          <a:xfrm rot="2647423">
            <a:off x="-455098" y="1474204"/>
            <a:ext cx="7658182" cy="6961984"/>
          </a:xfrm>
          <a:prstGeom prst="arc">
            <a:avLst>
              <a:gd name="adj1" fmla="val 13412067"/>
              <a:gd name="adj2" fmla="val 14498210"/>
            </a:avLst>
          </a:prstGeom>
          <a:noFill/>
          <a:ln w="28575" cap="flat" cmpd="sng">
            <a:solidFill>
              <a:srgbClr val="7030A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5" name="Google Shape;174;p8">
            <a:extLst>
              <a:ext uri="{FF2B5EF4-FFF2-40B4-BE49-F238E27FC236}">
                <a16:creationId xmlns:a16="http://schemas.microsoft.com/office/drawing/2014/main" id="{AAE4F05D-B21D-0935-0CCC-97B275AAE8B6}"/>
              </a:ext>
            </a:extLst>
          </p:cNvPr>
          <p:cNvSpPr/>
          <p:nvPr/>
        </p:nvSpPr>
        <p:spPr>
          <a:xfrm rot="1585616">
            <a:off x="853233" y="2548014"/>
            <a:ext cx="7658182" cy="6961984"/>
          </a:xfrm>
          <a:prstGeom prst="arc">
            <a:avLst>
              <a:gd name="adj1" fmla="val 12597323"/>
              <a:gd name="adj2" fmla="val 14280700"/>
            </a:avLst>
          </a:prstGeom>
          <a:noFill/>
          <a:ln w="28575" cap="flat" cmpd="sng">
            <a:solidFill>
              <a:srgbClr val="7030A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6" name="Google Shape;172;p8">
            <a:extLst>
              <a:ext uri="{FF2B5EF4-FFF2-40B4-BE49-F238E27FC236}">
                <a16:creationId xmlns:a16="http://schemas.microsoft.com/office/drawing/2014/main" id="{0835CB34-F273-AD44-0C94-6B09B3633911}"/>
              </a:ext>
            </a:extLst>
          </p:cNvPr>
          <p:cNvSpPr/>
          <p:nvPr/>
        </p:nvSpPr>
        <p:spPr>
          <a:xfrm>
            <a:off x="1400398" y="3370207"/>
            <a:ext cx="7658182" cy="6961984"/>
          </a:xfrm>
          <a:prstGeom prst="arc">
            <a:avLst>
              <a:gd name="adj1" fmla="val 12791449"/>
              <a:gd name="adj2" fmla="val 15236798"/>
            </a:avLst>
          </a:prstGeom>
          <a:noFill/>
          <a:ln w="28575" cap="flat" cmpd="sng">
            <a:solidFill>
              <a:srgbClr val="7030A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7" name="Google Shape;183;p8">
            <a:extLst>
              <a:ext uri="{FF2B5EF4-FFF2-40B4-BE49-F238E27FC236}">
                <a16:creationId xmlns:a16="http://schemas.microsoft.com/office/drawing/2014/main" id="{E96B2FFB-9E72-6624-7AAE-7389D0973A86}"/>
              </a:ext>
            </a:extLst>
          </p:cNvPr>
          <p:cNvSpPr txBox="1"/>
          <p:nvPr/>
        </p:nvSpPr>
        <p:spPr>
          <a:xfrm>
            <a:off x="9509539" y="995253"/>
            <a:ext cx="218780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ea typeface="Rubik"/>
                <a:cs typeface="Times New Roman" panose="02020603050405020304" pitchFamily="18" charset="0"/>
                <a:sym typeface="Rubik"/>
              </a:rPr>
              <a:t>Консультирование</a:t>
            </a:r>
            <a:endParaRPr sz="1600" dirty="0">
              <a:solidFill>
                <a:schemeClr val="accent5">
                  <a:lumMod val="50000"/>
                </a:schemeClr>
              </a:solidFill>
              <a:ea typeface="Rubik"/>
              <a:cs typeface="Times New Roman" panose="02020603050405020304" pitchFamily="18" charset="0"/>
              <a:sym typeface="Rubik"/>
            </a:endParaRPr>
          </a:p>
        </p:txBody>
      </p:sp>
      <p:sp>
        <p:nvSpPr>
          <p:cNvPr id="19" name="Google Shape;184;p8">
            <a:extLst>
              <a:ext uri="{FF2B5EF4-FFF2-40B4-BE49-F238E27FC236}">
                <a16:creationId xmlns:a16="http://schemas.microsoft.com/office/drawing/2014/main" id="{4B34486A-1FFC-D7A1-D2C5-1F54295354C4}"/>
              </a:ext>
            </a:extLst>
          </p:cNvPr>
          <p:cNvSpPr txBox="1"/>
          <p:nvPr/>
        </p:nvSpPr>
        <p:spPr>
          <a:xfrm>
            <a:off x="9999937" y="2702473"/>
            <a:ext cx="1996169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Проведение совместных исследований, проектов</a:t>
            </a:r>
            <a:endParaRPr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Google Shape;185;p8">
            <a:extLst>
              <a:ext uri="{FF2B5EF4-FFF2-40B4-BE49-F238E27FC236}">
                <a16:creationId xmlns:a16="http://schemas.microsoft.com/office/drawing/2014/main" id="{851E90C0-3F3D-2538-A877-6F342D0674AA}"/>
              </a:ext>
            </a:extLst>
          </p:cNvPr>
          <p:cNvSpPr txBox="1"/>
          <p:nvPr/>
        </p:nvSpPr>
        <p:spPr>
          <a:xfrm>
            <a:off x="10073567" y="4978398"/>
            <a:ext cx="2196262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Rubik"/>
                <a:sym typeface="Rubik"/>
              </a:rPr>
              <a:t>Подготовка статей, публикаций, методических материалов </a:t>
            </a:r>
            <a:endParaRPr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2" name="Google Shape;180;p8">
            <a:extLst>
              <a:ext uri="{FF2B5EF4-FFF2-40B4-BE49-F238E27FC236}">
                <a16:creationId xmlns:a16="http://schemas.microsoft.com/office/drawing/2014/main" id="{E29C280D-1831-FF23-2E64-07E405C697D7}"/>
              </a:ext>
            </a:extLst>
          </p:cNvPr>
          <p:cNvSpPr txBox="1"/>
          <p:nvPr/>
        </p:nvSpPr>
        <p:spPr>
          <a:xfrm>
            <a:off x="667501" y="995253"/>
            <a:ext cx="2672971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Rubik"/>
                <a:ea typeface="Rubik"/>
                <a:cs typeface="Rubik"/>
                <a:sym typeface="Rubik"/>
              </a:rPr>
              <a:t>Лекции, вебинары, мастер-классы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3A3838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3" name="Google Shape;181;p8">
            <a:extLst>
              <a:ext uri="{FF2B5EF4-FFF2-40B4-BE49-F238E27FC236}">
                <a16:creationId xmlns:a16="http://schemas.microsoft.com/office/drawing/2014/main" id="{6DD78923-565F-D580-22A7-9299AA06BEB3}"/>
              </a:ext>
            </a:extLst>
          </p:cNvPr>
          <p:cNvSpPr txBox="1"/>
          <p:nvPr/>
        </p:nvSpPr>
        <p:spPr>
          <a:xfrm>
            <a:off x="722075" y="2456252"/>
            <a:ext cx="216749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Rubik"/>
                <a:ea typeface="Rubik"/>
                <a:cs typeface="Rubik"/>
                <a:sym typeface="Rubik"/>
              </a:rPr>
              <a:t>Межведомственные методические, </a:t>
            </a:r>
            <a:r>
              <a:rPr lang="ru-RU" sz="1600" b="1" dirty="0" err="1">
                <a:solidFill>
                  <a:schemeClr val="accent5">
                    <a:lumMod val="50000"/>
                  </a:schemeClr>
                </a:solidFill>
                <a:latin typeface="Rubik"/>
                <a:ea typeface="Rubik"/>
                <a:cs typeface="Rubik"/>
                <a:sym typeface="Rubik"/>
              </a:rPr>
              <a:t>разработческие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Rubik"/>
                <a:ea typeface="Rubik"/>
                <a:cs typeface="Rubik"/>
                <a:sym typeface="Rubik"/>
              </a:rPr>
              <a:t> семинары и стратегические сессии</a:t>
            </a:r>
            <a:endParaRPr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4" name="Google Shape;182;p8">
            <a:extLst>
              <a:ext uri="{FF2B5EF4-FFF2-40B4-BE49-F238E27FC236}">
                <a16:creationId xmlns:a16="http://schemas.microsoft.com/office/drawing/2014/main" id="{D70C1566-3C03-1D1F-C4E6-9EE918D0E844}"/>
              </a:ext>
            </a:extLst>
          </p:cNvPr>
          <p:cNvSpPr txBox="1"/>
          <p:nvPr/>
        </p:nvSpPr>
        <p:spPr>
          <a:xfrm>
            <a:off x="770693" y="4978398"/>
            <a:ext cx="2603300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Rubik"/>
                <a:ea typeface="Rubik"/>
                <a:cs typeface="Rubik"/>
                <a:sym typeface="Rubik"/>
              </a:rPr>
              <a:t>Реализация  совместных программ ДПО, стажировок и др. обучающих мероприятий</a:t>
            </a:r>
            <a:endParaRPr sz="1600" dirty="0">
              <a:solidFill>
                <a:schemeClr val="accent5">
                  <a:lumMod val="50000"/>
                </a:schemeClr>
              </a:solidFill>
            </a:endParaRPr>
          </a:p>
          <a:p>
            <a:pPr marL="0" marR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757070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C71F52-B985-4822-8116-DC4CBFA34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006" y="2430813"/>
            <a:ext cx="3957883" cy="269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2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80148124"/>
              </p:ext>
            </p:extLst>
          </p:nvPr>
        </p:nvGraphicFramePr>
        <p:xfrm>
          <a:off x="588739" y="1082598"/>
          <a:ext cx="9252845" cy="5775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BE061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6" r="8169"/>
          <a:stretch/>
        </p:blipFill>
        <p:spPr>
          <a:xfrm rot="5400000">
            <a:off x="7805661" y="2945248"/>
            <a:ext cx="5665512" cy="1905473"/>
          </a:xfrm>
          <a:prstGeom prst="rect">
            <a:avLst/>
          </a:prstGeom>
        </p:spPr>
      </p:pic>
      <p:pic>
        <p:nvPicPr>
          <p:cNvPr id="2060" name="Picture 12" descr="Психологическая помощь онлайн » Архив сайта » Послания, хорошие или плохие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088" y="1917996"/>
            <a:ext cx="1107882" cy="106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Психологическая помощь онлайн » Архив сайта » Послания, хорошие или плохи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088" y="3482758"/>
            <a:ext cx="1107882" cy="106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Психологическая помощь онлайн » Архив сайта » Послания, хорошие или плохие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088" y="4957996"/>
            <a:ext cx="1107882" cy="106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01859" y="0"/>
            <a:ext cx="106914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Взаимодействие при научно-методическом сопровождении профилактической работы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010399" y="2225040"/>
            <a:ext cx="0" cy="487680"/>
          </a:xfrm>
          <a:prstGeom prst="line">
            <a:avLst/>
          </a:prstGeom>
          <a:ln w="76200">
            <a:solidFill>
              <a:srgbClr val="395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000238" y="3789680"/>
            <a:ext cx="10161" cy="477520"/>
          </a:xfrm>
          <a:prstGeom prst="line">
            <a:avLst/>
          </a:prstGeom>
          <a:ln w="76200">
            <a:solidFill>
              <a:srgbClr val="395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000238" y="5262880"/>
            <a:ext cx="0" cy="219290"/>
          </a:xfrm>
          <a:prstGeom prst="line">
            <a:avLst/>
          </a:prstGeom>
          <a:ln w="76200">
            <a:solidFill>
              <a:srgbClr val="395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234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468" y="385746"/>
            <a:ext cx="8148307" cy="76263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ФОРМЫ НАУЧНО-МЕТОДИЧЕСКОГО СОПРОВОЖДЕНИЯ, реализуемые  КК ИРО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45" y="1148381"/>
            <a:ext cx="10811527" cy="532387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Программы ПК, переподготовки, семинары </a:t>
            </a:r>
            <a:r>
              <a:rPr lang="ru-RU" sz="2000" dirty="0"/>
              <a:t>с учетом приоритетов Концепции, СПТ </a:t>
            </a:r>
          </a:p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002060"/>
                </a:solidFill>
              </a:rPr>
              <a:t>Стажировки </a:t>
            </a:r>
            <a:r>
              <a:rPr lang="ru-RU" sz="2000" dirty="0"/>
              <a:t>(создание </a:t>
            </a:r>
            <a:r>
              <a:rPr lang="ru-RU" sz="2000" dirty="0" err="1"/>
              <a:t>стажировочных</a:t>
            </a:r>
            <a:r>
              <a:rPr lang="ru-RU" sz="2000" dirty="0"/>
              <a:t> площадок)</a:t>
            </a:r>
          </a:p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Вебинары / Семинары </a:t>
            </a:r>
            <a:r>
              <a:rPr lang="ru-RU" sz="2000" dirty="0"/>
              <a:t>в рамках комплексного сопровождения </a:t>
            </a:r>
            <a:r>
              <a:rPr lang="ru-RU" sz="2000" b="1" dirty="0">
                <a:solidFill>
                  <a:srgbClr val="002060"/>
                </a:solidFill>
              </a:rPr>
              <a:t>РМО / ГМО специалистов</a:t>
            </a:r>
          </a:p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002060"/>
                </a:solidFill>
              </a:rPr>
              <a:t>Сетевые методические объединения (СМО) - СМО </a:t>
            </a:r>
            <a:r>
              <a:rPr lang="ru-RU" sz="2000" b="1" dirty="0" err="1">
                <a:solidFill>
                  <a:srgbClr val="002060"/>
                </a:solidFill>
              </a:rPr>
              <a:t>профилактологов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(педагоги-психологи, социальные педагоги, классные руководители), </a:t>
            </a:r>
            <a:r>
              <a:rPr lang="ru-RU" sz="2000" b="1" dirty="0">
                <a:solidFill>
                  <a:srgbClr val="1B3181"/>
                </a:solidFill>
              </a:rPr>
              <a:t>СМО</a:t>
            </a:r>
            <a:r>
              <a:rPr lang="ru-RU" sz="2000" dirty="0"/>
              <a:t>  </a:t>
            </a:r>
            <a:r>
              <a:rPr lang="ru-RU" sz="2000" b="1" dirty="0">
                <a:solidFill>
                  <a:srgbClr val="002060"/>
                </a:solidFill>
              </a:rPr>
              <a:t>специалистов психологической службы образования, СМО медиаторов</a:t>
            </a:r>
            <a:r>
              <a:rPr lang="ru-RU" sz="2000" dirty="0"/>
              <a:t>, </a:t>
            </a:r>
            <a:r>
              <a:rPr lang="ru-RU" sz="2000" b="1" dirty="0">
                <a:solidFill>
                  <a:schemeClr val="tx2"/>
                </a:solidFill>
              </a:rPr>
              <a:t>СМО специалистов</a:t>
            </a:r>
            <a:r>
              <a:rPr lang="ru-RU" sz="2000" dirty="0"/>
              <a:t>, обеспечивающих адаптацию и интеграцию несовершеннолетних иностранных граждан</a:t>
            </a:r>
          </a:p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002060"/>
                </a:solidFill>
              </a:rPr>
              <a:t>Работа с муниципальными координаторами по профилактике деструктивного поведения, муниципальными координаторами ПСО</a:t>
            </a:r>
          </a:p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Методические рекомендации, памятки для педагогов и специалистов</a:t>
            </a:r>
            <a:endParaRPr lang="ru-RU" sz="2000" dirty="0"/>
          </a:p>
          <a:p>
            <a:pPr>
              <a:spcBef>
                <a:spcPts val="600"/>
              </a:spcBef>
            </a:pPr>
            <a:r>
              <a:rPr lang="ru-RU" sz="2000" dirty="0"/>
              <a:t>Экспертиза, обобщение  лучших практик профилактической работы(</a:t>
            </a:r>
            <a:r>
              <a:rPr lang="ru-RU" sz="2000" b="1" dirty="0">
                <a:solidFill>
                  <a:srgbClr val="002060"/>
                </a:solidFill>
              </a:rPr>
              <a:t>РАОП</a:t>
            </a:r>
            <a:r>
              <a:rPr lang="ru-RU" sz="2000" dirty="0"/>
              <a:t>)</a:t>
            </a:r>
          </a:p>
          <a:p>
            <a:pPr>
              <a:spcBef>
                <a:spcPts val="600"/>
              </a:spcBef>
            </a:pPr>
            <a:r>
              <a:rPr lang="ru-RU" sz="2000" dirty="0"/>
              <a:t>Организация секций и площадок по </a:t>
            </a:r>
            <a:r>
              <a:rPr lang="ru-RU" sz="2000" b="1" dirty="0">
                <a:solidFill>
                  <a:srgbClr val="002060"/>
                </a:solidFill>
              </a:rPr>
              <a:t>предъявлению лучших практик профилактической работы и психологического сопровождения </a:t>
            </a:r>
            <a:r>
              <a:rPr lang="ru-RU" sz="2000" dirty="0"/>
              <a:t>детей с ООП в рамках краевых мероприятий (конференций, форумов)</a:t>
            </a:r>
          </a:p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Краевые мероприятия</a:t>
            </a:r>
            <a:r>
              <a:rPr lang="ru-RU" sz="2000" dirty="0"/>
              <a:t>: Форум практик профилактической работы, конкурсы «Стиль жизни – здоровье!», Конкурс методических материалов по профилактике</a:t>
            </a:r>
          </a:p>
        </p:txBody>
      </p:sp>
      <p:pic>
        <p:nvPicPr>
          <p:cNvPr id="3078" name="Picture 6" descr="Как сделать обучение комфортным и эффективным? Продумать всё: от цвета  презентации до мягкости пуфиков | Цех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772" y="-185119"/>
            <a:ext cx="2667000" cy="218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864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296983" y="148191"/>
            <a:ext cx="11470947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b="1" dirty="0">
                <a:solidFill>
                  <a:srgbClr val="002060"/>
                </a:solidFill>
              </a:rPr>
              <a:t>Краевые мероприятия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9" name="Picture 4" descr="Как живется журфакам в период пандемии">
            <a:extLst>
              <a:ext uri="{FF2B5EF4-FFF2-40B4-BE49-F238E27FC236}">
                <a16:creationId xmlns:a16="http://schemas.microsoft.com/office/drawing/2014/main" id="{B6421E09-322C-42BA-BE80-B99E32256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4DEE1"/>
              </a:clrFrom>
              <a:clrTo>
                <a:srgbClr val="94DE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727" y="175356"/>
            <a:ext cx="1847186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10613A7-1049-42BF-BD5E-7FCBD7FA3BF5}"/>
              </a:ext>
            </a:extLst>
          </p:cNvPr>
          <p:cNvSpPr/>
          <p:nvPr/>
        </p:nvSpPr>
        <p:spPr>
          <a:xfrm>
            <a:off x="7636833" y="1290005"/>
            <a:ext cx="4419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https://dl.kipk.ru/</a:t>
            </a:r>
            <a:r>
              <a:rPr lang="ru-RU" dirty="0"/>
              <a:t> </a:t>
            </a:r>
          </a:p>
          <a:p>
            <a:r>
              <a:rPr lang="ru-RU" dirty="0"/>
              <a:t>(</a:t>
            </a:r>
            <a:r>
              <a:rPr lang="en-US" dirty="0">
                <a:hlinkClick r:id="rId4"/>
              </a:rPr>
              <a:t>https://dl.kipk.ru/course/view.php?id=282</a:t>
            </a:r>
            <a:r>
              <a:rPr lang="ru-RU" dirty="0"/>
              <a:t> )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DEEAFF-471E-4BBC-B155-DC212D62C8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2" y="2556085"/>
            <a:ext cx="11460872" cy="141222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AEE105-9FB3-4E9B-A4F4-88A97E9A07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69" y="999084"/>
            <a:ext cx="9684044" cy="123989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D99D12B-6DCE-445F-B522-F41CA1027E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1" y="999083"/>
            <a:ext cx="1776828" cy="123989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492B8EA-B496-490D-AAC7-0AD36845DB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1" y="4113087"/>
            <a:ext cx="11460872" cy="18677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19430CE-6B04-40CF-8A26-11F69DF831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1243" y="6158926"/>
            <a:ext cx="11460871" cy="55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5808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2D82BB13429B4EB5411939247F1E46" ma:contentTypeVersion="14" ma:contentTypeDescription="Create a new document." ma:contentTypeScope="" ma:versionID="cbeb2bf506f9f0878a197c94a53e0ad5">
  <xsd:schema xmlns:xsd="http://www.w3.org/2001/XMLSchema" xmlns:xs="http://www.w3.org/2001/XMLSchema" xmlns:p="http://schemas.microsoft.com/office/2006/metadata/properties" xmlns:ns3="349c6201-8947-4797-a231-8261c5efa105" xmlns:ns4="4dec5d02-eb94-4e7f-a0e6-fb90a3fdc613" targetNamespace="http://schemas.microsoft.com/office/2006/metadata/properties" ma:root="true" ma:fieldsID="2ea2f7e86ab47a7a23acafa6eae54ca7" ns3:_="" ns4:_="">
    <xsd:import namespace="349c6201-8947-4797-a231-8261c5efa105"/>
    <xsd:import namespace="4dec5d02-eb94-4e7f-a0e6-fb90a3fdc61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9c6201-8947-4797-a231-8261c5efa1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ec5d02-eb94-4e7f-a0e6-fb90a3fdc61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A45C885-794D-4F95-8EDA-D1BCFB7C87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645402-4BFD-4121-90BE-F7746A7010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9c6201-8947-4797-a231-8261c5efa105"/>
    <ds:schemaRef ds:uri="4dec5d02-eb94-4e7f-a0e6-fb90a3fdc6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58509A-507F-49DC-B3FB-5A9EAECDFABC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purl.org/dc/elements/1.1/"/>
    <ds:schemaRef ds:uri="http://www.w3.org/XML/1998/namespace"/>
    <ds:schemaRef ds:uri="http://schemas.microsoft.com/office/2006/metadata/properties"/>
    <ds:schemaRef ds:uri="4dec5d02-eb94-4e7f-a0e6-fb90a3fdc613"/>
    <ds:schemaRef ds:uri="349c6201-8947-4797-a231-8261c5efa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3493</TotalTime>
  <Words>1218</Words>
  <Application>Microsoft Office PowerPoint</Application>
  <PresentationFormat>Широкоэкранный</PresentationFormat>
  <Paragraphs>143</Paragraphs>
  <Slides>21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3" baseType="lpstr">
      <vt:lpstr>Arial</vt:lpstr>
      <vt:lpstr>Calibri</vt:lpstr>
      <vt:lpstr>Calibri Light</vt:lpstr>
      <vt:lpstr>Corbel</vt:lpstr>
      <vt:lpstr>Microsoft Sans Serif</vt:lpstr>
      <vt:lpstr>Montserrat</vt:lpstr>
      <vt:lpstr>Rubik</vt:lpstr>
      <vt:lpstr>Segoe UI</vt:lpstr>
      <vt:lpstr>Times New Roman</vt:lpstr>
      <vt:lpstr>Verdana</vt:lpstr>
      <vt:lpstr>Тема Office</vt:lpstr>
      <vt:lpstr>Office Theme</vt:lpstr>
      <vt:lpstr>НАУЧНО-МЕТОДИЧЕСКОЕ СОПРОВОЖДЕНИЕ ОРГАНИЗАЦИИ РАБОТЫ ПО ПРОФИЛАКТИКЕ ДЕСТРУКТИВНОГО ПОВЕДЕНИЯ В СИСТЕМЕ ОБРАЗОВАНИЯ КРАСНОЯРСКОГО КРАЯ</vt:lpstr>
      <vt:lpstr>Презентация PowerPoint</vt:lpstr>
      <vt:lpstr>Презентация PowerPoint</vt:lpstr>
      <vt:lpstr>Презентация PowerPoint</vt:lpstr>
      <vt:lpstr>Презентация PowerPoint</vt:lpstr>
      <vt:lpstr>Мероприятия в рамках НМС деятельности по профилактике</vt:lpstr>
      <vt:lpstr>Презентация PowerPoint</vt:lpstr>
      <vt:lpstr>ФОРМЫ НАУЧНО-МЕТОДИЧЕСКОГО СОПРОВОЖДЕНИЯ, реализуемые  КК ИРО</vt:lpstr>
      <vt:lpstr>Презентация PowerPoint</vt:lpstr>
      <vt:lpstr>МИНИСТЕРСТВО ОБРАЗОВАНИЯ  КРАСНОЯРСКОГО КРАЯ</vt:lpstr>
      <vt:lpstr>Презентация PowerPoint</vt:lpstr>
      <vt:lpstr>Презентация PowerPoint</vt:lpstr>
      <vt:lpstr>Представление практик профилактической работы Красноярского края на федеральном уровне: ФИОКО</vt:lpstr>
      <vt:lpstr>Разработаны и реализуются программы ПК для педагогов и специалистов,  осуществляющих деятельность по профилактике</vt:lpstr>
      <vt:lpstr>Презентация PowerPoint</vt:lpstr>
      <vt:lpstr>Презентация PowerPoint</vt:lpstr>
      <vt:lpstr>СМО профилактологов</vt:lpstr>
      <vt:lpstr>Презентация PowerPoint</vt:lpstr>
      <vt:lpstr>СМО специалистов психологической службы образования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Никита Кузьмин</dc:creator>
  <cp:lastModifiedBy>Сидоренко Оксана Александровна</cp:lastModifiedBy>
  <cp:revision>133</cp:revision>
  <dcterms:created xsi:type="dcterms:W3CDTF">2022-06-29T14:20:47Z</dcterms:created>
  <dcterms:modified xsi:type="dcterms:W3CDTF">2024-12-03T22:13:43Z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0x010100E92D82BB13429B4EB5411939247F1E46</vt:lpwstr>
  </property>
</Properties>
</file>