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1" r:id="rId2"/>
    <p:sldId id="257" r:id="rId3"/>
    <p:sldId id="262" r:id="rId4"/>
    <p:sldId id="263" r:id="rId5"/>
    <p:sldId id="258" r:id="rId6"/>
    <p:sldId id="264" r:id="rId7"/>
    <p:sldId id="265" r:id="rId8"/>
    <p:sldId id="266" r:id="rId9"/>
    <p:sldId id="267" r:id="rId10"/>
    <p:sldId id="276" r:id="rId11"/>
    <p:sldId id="277" r:id="rId12"/>
    <p:sldId id="272" r:id="rId13"/>
    <p:sldId id="269" r:id="rId14"/>
    <p:sldId id="259" r:id="rId15"/>
    <p:sldId id="278" r:id="rId16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41BB4-E952-4397-B227-1933128A3D16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E9F88-085F-4693-A030-7053F422D5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545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D87DEED1-7BC9-4861-8F93-9449680C3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</p:spPr>
        <p:txBody>
          <a:bodyPr/>
          <a:lstStyle/>
          <a:p>
            <a:fld id="{FA38AA21-44F3-4377-BBC6-EC511D50D7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708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D87DEED1-7BC9-4861-8F93-9449680C3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</p:spPr>
        <p:txBody>
          <a:bodyPr/>
          <a:lstStyle/>
          <a:p>
            <a:fld id="{FA38AA21-44F3-4377-BBC6-EC511D50D7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708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D87DEED1-7BC9-4861-8F93-9449680C3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</p:spPr>
        <p:txBody>
          <a:bodyPr/>
          <a:lstStyle/>
          <a:p>
            <a:fld id="{FA38AA21-44F3-4377-BBC6-EC511D50D7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708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cdo.krasgmu.ru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214290"/>
            <a:ext cx="700092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ФГБОУ ВО Красноярский государственный медицинский университет </a:t>
            </a:r>
            <a:r>
              <a:rPr lang="ru-RU" i="1" dirty="0" smtClean="0"/>
              <a:t>имени профессора В.Ф. </a:t>
            </a:r>
            <a:r>
              <a:rPr lang="ru-RU" i="1" dirty="0" err="1" smtClean="0"/>
              <a:t>Войно-Ясенецкого</a:t>
            </a:r>
            <a:r>
              <a:rPr lang="ru-RU" i="1" dirty="0" smtClean="0"/>
              <a:t> МЗ РФ</a:t>
            </a:r>
          </a:p>
          <a:p>
            <a:pPr algn="ctr"/>
            <a:endParaRPr lang="ru-RU" sz="1000" i="1" dirty="0" smtClean="0"/>
          </a:p>
          <a:p>
            <a:pPr algn="ctr"/>
            <a:r>
              <a:rPr lang="ru-RU" i="1" dirty="0" smtClean="0"/>
              <a:t>Красноярский краевой наркологический  диспансер №1</a:t>
            </a:r>
          </a:p>
          <a:p>
            <a:endParaRPr lang="ru-RU" dirty="0"/>
          </a:p>
        </p:txBody>
      </p:sp>
      <p:pic>
        <p:nvPicPr>
          <p:cNvPr id="5" name="Picture 2" descr="ДО КрасГМУ">
            <a:hlinkClick r:id="rId2"/>
            <a:extLst>
              <a:ext uri="{FF2B5EF4-FFF2-40B4-BE49-F238E27FC236}">
                <a16:creationId xmlns:a16="http://schemas.microsoft.com/office/drawing/2014/main" id="{2F617B6A-1BD5-0A94-F10B-64D99E89F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88" y="415810"/>
            <a:ext cx="1385268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43042" y="2000240"/>
            <a:ext cx="5857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ea typeface="Tahoma" pitchFamily="34" charset="0"/>
                <a:cs typeface="Tahoma" pitchFamily="34" charset="0"/>
              </a:rPr>
              <a:t>Современные особенности отклоняющегося поведения в молодежной среде </a:t>
            </a:r>
            <a:endParaRPr lang="en-US" sz="3200" dirty="0"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4357694"/>
            <a:ext cx="5143536" cy="1579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Пичугина Юлия Анатольевна </a:t>
            </a:r>
          </a:p>
          <a:p>
            <a:pPr>
              <a:spcAft>
                <a:spcPts val="750"/>
              </a:spcAft>
            </a:pPr>
            <a:r>
              <a:rPr lang="en-US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к.м.н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, доцент, заведующий кафедрой психиатрии и наркологии с курсом ПО Красноярского государственного медицинского университета им. профессора В.Ф. </a:t>
            </a:r>
            <a:r>
              <a:rPr lang="ru-RU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Войно-Ясенецкого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621508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Красноярск, 2024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Социальная </a:t>
            </a:r>
            <a:r>
              <a:rPr lang="ru-RU" sz="3200" b="1" dirty="0" smtClean="0"/>
              <a:t>адаптация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980728"/>
            <a:ext cx="867876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/>
              <a:t>Реализуемые в рамках семьи и школы</a:t>
            </a:r>
            <a:endParaRPr lang="en-US" dirty="0" smtClean="0"/>
          </a:p>
          <a:p>
            <a:pPr marL="285750" indent="-285750"/>
            <a:r>
              <a:rPr lang="en-US" dirty="0" smtClean="0"/>
              <a:t>		</a:t>
            </a:r>
            <a:r>
              <a:rPr lang="en-US" sz="1200" dirty="0" err="1" smtClean="0"/>
              <a:t>Williford</a:t>
            </a:r>
            <a:r>
              <a:rPr lang="en-US" sz="1200" dirty="0" smtClean="0"/>
              <a:t> A, </a:t>
            </a:r>
            <a:r>
              <a:rPr lang="en-US" sz="1200" dirty="0" err="1" smtClean="0"/>
              <a:t>Elledge</a:t>
            </a:r>
            <a:r>
              <a:rPr lang="en-US" sz="1200" dirty="0" smtClean="0"/>
              <a:t> LC, </a:t>
            </a:r>
            <a:r>
              <a:rPr lang="en-US" sz="1200" dirty="0" err="1" smtClean="0"/>
              <a:t>Boulton</a:t>
            </a:r>
            <a:r>
              <a:rPr lang="en-US" sz="1200" dirty="0" smtClean="0"/>
              <a:t> AJ, </a:t>
            </a:r>
            <a:r>
              <a:rPr lang="en-US" sz="1200" dirty="0" err="1" smtClean="0"/>
              <a:t>DePaolis</a:t>
            </a:r>
            <a:r>
              <a:rPr lang="en-US" sz="1200" dirty="0" smtClean="0"/>
              <a:t> KJ, Little TD, </a:t>
            </a:r>
            <a:r>
              <a:rPr lang="en-US" sz="1200" dirty="0" err="1" smtClean="0"/>
              <a:t>Salmivalli</a:t>
            </a:r>
            <a:r>
              <a:rPr lang="en-US" sz="1200" dirty="0" smtClean="0"/>
              <a:t> C. Effects of the </a:t>
            </a:r>
            <a:r>
              <a:rPr lang="ru-RU" sz="1200" dirty="0" smtClean="0"/>
              <a:t> </a:t>
            </a:r>
            <a:r>
              <a:rPr lang="en-US" sz="1200" dirty="0" err="1" smtClean="0"/>
              <a:t>KiVa</a:t>
            </a:r>
            <a:r>
              <a:rPr lang="en-US" sz="1200" dirty="0" smtClean="0"/>
              <a:t> </a:t>
            </a:r>
            <a:r>
              <a:rPr lang="en-US" sz="1200" dirty="0" err="1" smtClean="0"/>
              <a:t>antibullying</a:t>
            </a:r>
            <a:r>
              <a:rPr lang="en-US" sz="1200" dirty="0" smtClean="0"/>
              <a:t> program on </a:t>
            </a:r>
            <a:r>
              <a:rPr lang="ru-RU" sz="1200" dirty="0" smtClean="0"/>
              <a:t>	</a:t>
            </a:r>
            <a:r>
              <a:rPr lang="en-US" sz="1200" dirty="0" err="1" smtClean="0"/>
              <a:t>cyberbullying</a:t>
            </a:r>
            <a:r>
              <a:rPr lang="en-US" sz="1200" dirty="0" smtClean="0"/>
              <a:t> and </a:t>
            </a:r>
            <a:r>
              <a:rPr lang="en-US" sz="1200" dirty="0" err="1" smtClean="0"/>
              <a:t>cybervictimization</a:t>
            </a:r>
            <a:r>
              <a:rPr lang="en-US" sz="1200" dirty="0" smtClean="0"/>
              <a:t> frequency among Finnish youth. J </a:t>
            </a:r>
            <a:r>
              <a:rPr lang="en-US" sz="1200" dirty="0" err="1" smtClean="0"/>
              <a:t>Clin</a:t>
            </a:r>
            <a:r>
              <a:rPr lang="en-US" sz="1200" dirty="0" smtClean="0"/>
              <a:t> Child </a:t>
            </a:r>
            <a:r>
              <a:rPr lang="en-US" sz="1200" dirty="0" err="1" smtClean="0"/>
              <a:t>Adolesc</a:t>
            </a:r>
            <a:r>
              <a:rPr lang="en-US" sz="1200" dirty="0" smtClean="0"/>
              <a:t> Psychol. 2013;42(6):820-33</a:t>
            </a:r>
            <a:endParaRPr lang="ru-RU" sz="1200" dirty="0" smtClean="0"/>
          </a:p>
          <a:p>
            <a:pPr marL="285750" indent="-285750"/>
            <a:r>
              <a:rPr lang="ru-RU" sz="1200" dirty="0" smtClean="0"/>
              <a:t>		</a:t>
            </a:r>
          </a:p>
          <a:p>
            <a:pPr marL="285750" indent="-285750"/>
            <a:r>
              <a:rPr lang="ru-RU" sz="1200" dirty="0" smtClean="0"/>
              <a:t>		</a:t>
            </a:r>
            <a:r>
              <a:rPr lang="en-US" sz="1200" dirty="0" err="1" smtClean="0"/>
              <a:t>Guarini</a:t>
            </a:r>
            <a:r>
              <a:rPr lang="en-US" sz="1200" dirty="0" smtClean="0"/>
              <a:t> A, </a:t>
            </a:r>
            <a:r>
              <a:rPr lang="en-US" sz="1200" dirty="0" err="1" smtClean="0"/>
              <a:t>Menin</a:t>
            </a:r>
            <a:r>
              <a:rPr lang="en-US" sz="1200" dirty="0" smtClean="0"/>
              <a:t> D, </a:t>
            </a:r>
            <a:r>
              <a:rPr lang="en-US" sz="1200" dirty="0" err="1" smtClean="0"/>
              <a:t>Menabò</a:t>
            </a:r>
            <a:r>
              <a:rPr lang="en-US" sz="1200" dirty="0" smtClean="0"/>
              <a:t> L, </a:t>
            </a:r>
            <a:r>
              <a:rPr lang="en-US" sz="1200" dirty="0" err="1" smtClean="0"/>
              <a:t>Brighi</a:t>
            </a:r>
            <a:r>
              <a:rPr lang="en-US" sz="1200" dirty="0" smtClean="0"/>
              <a:t> A. RPC Teacher-Based Program for Improving Coping Strategies to Deal with 	</a:t>
            </a:r>
            <a:r>
              <a:rPr lang="en-US" sz="1200" dirty="0" err="1" smtClean="0"/>
              <a:t>Cyberbullying</a:t>
            </a:r>
            <a:r>
              <a:rPr lang="en-US" sz="1200" dirty="0" smtClean="0"/>
              <a:t>. </a:t>
            </a:r>
            <a:r>
              <a:rPr lang="en-US" sz="1200" dirty="0" err="1" smtClean="0"/>
              <a:t>Int</a:t>
            </a:r>
            <a:r>
              <a:rPr lang="en-US" sz="1200" dirty="0" smtClean="0"/>
              <a:t> J Environ Res Public Health. 2019 Mar 16;16(6):948</a:t>
            </a:r>
            <a:r>
              <a:rPr lang="ru-RU" sz="1200" dirty="0" smtClean="0"/>
              <a:t>	</a:t>
            </a:r>
            <a:endParaRPr lang="en-US" sz="1200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Реализуемые в семьях группы риска</a:t>
            </a:r>
            <a:endParaRPr lang="en-US" dirty="0" smtClean="0"/>
          </a:p>
          <a:p>
            <a:pPr marL="285750" indent="-285750"/>
            <a:r>
              <a:rPr lang="en-US" dirty="0" smtClean="0"/>
              <a:t>		</a:t>
            </a:r>
            <a:r>
              <a:rPr lang="en-US" sz="1200" dirty="0" smtClean="0"/>
              <a:t>Ortega-</a:t>
            </a:r>
            <a:r>
              <a:rPr lang="en-US" sz="1200" dirty="0" err="1" smtClean="0"/>
              <a:t>Barón</a:t>
            </a:r>
            <a:r>
              <a:rPr lang="en-US" sz="1200" dirty="0" smtClean="0"/>
              <a:t> J, </a:t>
            </a:r>
            <a:r>
              <a:rPr lang="en-US" sz="1200" dirty="0" err="1" smtClean="0"/>
              <a:t>Buelga</a:t>
            </a:r>
            <a:r>
              <a:rPr lang="en-US" sz="1200" dirty="0" smtClean="0"/>
              <a:t> S, </a:t>
            </a:r>
            <a:r>
              <a:rPr lang="en-US" sz="1200" dirty="0" err="1" smtClean="0"/>
              <a:t>Ayllón</a:t>
            </a:r>
            <a:r>
              <a:rPr lang="en-US" sz="1200" dirty="0" smtClean="0"/>
              <a:t> E, </a:t>
            </a:r>
            <a:r>
              <a:rPr lang="en-US" sz="1200" dirty="0" err="1" smtClean="0"/>
              <a:t>Martínez-Ferrer</a:t>
            </a:r>
            <a:r>
              <a:rPr lang="en-US" sz="1200" dirty="0" smtClean="0"/>
              <a:t> B, Cava MJ. Effects of Intervention Program </a:t>
            </a:r>
            <a:r>
              <a:rPr lang="en-US" sz="1200" dirty="0" err="1" smtClean="0"/>
              <a:t>Prev@cib</a:t>
            </a:r>
            <a:r>
              <a:rPr lang="en-US" sz="1200" dirty="0" smtClean="0"/>
              <a:t> on Traditional 	Bullying and </a:t>
            </a:r>
            <a:r>
              <a:rPr lang="en-US" sz="1200" dirty="0" err="1" smtClean="0"/>
              <a:t>Cyberbullying</a:t>
            </a:r>
            <a:r>
              <a:rPr lang="en-US" sz="1200" dirty="0" smtClean="0"/>
              <a:t>. </a:t>
            </a:r>
            <a:r>
              <a:rPr lang="en-US" sz="1200" dirty="0" err="1" smtClean="0"/>
              <a:t>Int</a:t>
            </a:r>
            <a:r>
              <a:rPr lang="en-US" sz="1200" dirty="0" smtClean="0"/>
              <a:t> J Environ Res Public Health. 2019 Feb 13;16(4):527</a:t>
            </a:r>
          </a:p>
          <a:p>
            <a:pPr marL="285750" indent="-285750"/>
            <a:endParaRPr lang="en-US" sz="1200" dirty="0" smtClean="0"/>
          </a:p>
          <a:p>
            <a:pPr marL="285750" indent="-285750"/>
            <a:r>
              <a:rPr lang="en-US" sz="1200" dirty="0" smtClean="0"/>
              <a:t>		</a:t>
            </a:r>
            <a:r>
              <a:rPr lang="en-US" sz="1200" dirty="0" err="1" smtClean="0"/>
              <a:t>Sorrentino</a:t>
            </a:r>
            <a:r>
              <a:rPr lang="en-US" sz="1200" dirty="0" smtClean="0"/>
              <a:t> A, </a:t>
            </a:r>
            <a:r>
              <a:rPr lang="en-US" sz="1200" dirty="0" err="1" smtClean="0"/>
              <a:t>Baldry</a:t>
            </a:r>
            <a:r>
              <a:rPr lang="en-US" sz="1200" dirty="0" smtClean="0"/>
              <a:t> AC, Farrington DP. The Efficacy of the Tabby Improved Prevention and Intervention Program in 	Reducing </a:t>
            </a:r>
            <a:r>
              <a:rPr lang="en-US" sz="1200" dirty="0" err="1" smtClean="0"/>
              <a:t>Cyberbullying</a:t>
            </a:r>
            <a:r>
              <a:rPr lang="en-US" sz="1200" dirty="0" smtClean="0"/>
              <a:t> and </a:t>
            </a:r>
            <a:r>
              <a:rPr lang="en-US" sz="1200" dirty="0" err="1" smtClean="0"/>
              <a:t>Cybervictimization</a:t>
            </a:r>
            <a:r>
              <a:rPr lang="en-US" sz="1200" dirty="0" smtClean="0"/>
              <a:t> among Students. </a:t>
            </a:r>
            <a:r>
              <a:rPr lang="en-US" sz="1200" dirty="0" err="1" smtClean="0"/>
              <a:t>Int</a:t>
            </a:r>
            <a:r>
              <a:rPr lang="en-US" sz="1200" dirty="0" smtClean="0"/>
              <a:t> J Environ Res Public Health. 2018 Nov 13;15(11):2536</a:t>
            </a:r>
            <a:endParaRPr lang="ru-RU" sz="1200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Реализуемые в цифровой среде</a:t>
            </a:r>
            <a:endParaRPr lang="en-US" dirty="0" smtClean="0"/>
          </a:p>
          <a:p>
            <a:pPr marL="285750" indent="-285750"/>
            <a:r>
              <a:rPr lang="en-US" dirty="0" smtClean="0"/>
              <a:t>		</a:t>
            </a:r>
            <a:r>
              <a:rPr lang="ru-RU" sz="1200" dirty="0" smtClean="0"/>
              <a:t>Пережогин Л.О., Романова Е.В. Современные программы профилактики </a:t>
            </a:r>
            <a:r>
              <a:rPr lang="ru-RU" sz="1200" dirty="0" err="1" smtClean="0"/>
              <a:t>кибернасилия</a:t>
            </a:r>
            <a:r>
              <a:rPr lang="ru-RU" sz="1200" dirty="0" smtClean="0"/>
              <a:t> в семье и школе. Вопросы 	охраны психического здоровья. 2024. Том3. № 1. С. 27-34</a:t>
            </a:r>
            <a:endParaRPr lang="en-US" sz="1200" dirty="0" smtClean="0"/>
          </a:p>
          <a:p>
            <a:pPr marL="285750" indent="-285750"/>
            <a:endParaRPr lang="en-US" sz="1200" dirty="0" smtClean="0"/>
          </a:p>
          <a:p>
            <a:pPr marL="285750" indent="-285750"/>
            <a:r>
              <a:rPr lang="en-US" sz="1200" dirty="0" smtClean="0"/>
              <a:t>		 </a:t>
            </a:r>
            <a:r>
              <a:rPr lang="en-US" sz="1200" dirty="0" err="1" smtClean="0"/>
              <a:t>Ranney</a:t>
            </a:r>
            <a:r>
              <a:rPr lang="en-US" sz="1200" dirty="0" smtClean="0"/>
              <a:t> ML, Pittman SK, Moseley I, Morgan KE, </a:t>
            </a:r>
            <a:r>
              <a:rPr lang="en-US" sz="1200" dirty="0" err="1" smtClean="0"/>
              <a:t>Riese</a:t>
            </a:r>
            <a:r>
              <a:rPr lang="en-US" sz="1200" dirty="0" smtClean="0"/>
              <a:t> A, Ybarra M, Cunningham R, Rosen R. </a:t>
            </a:r>
            <a:r>
              <a:rPr lang="en-US" sz="1200" dirty="0" err="1" smtClean="0"/>
              <a:t>Cyberbullying</a:t>
            </a:r>
            <a:r>
              <a:rPr lang="en-US" sz="1200" dirty="0" smtClean="0"/>
              <a:t> Prevention for 	Adolescents: Iterative Qualitative Methods for Mobile Intervention Design. JMIR Form Res. 2021 Aug 27;5(8):e25900. </a:t>
            </a:r>
            <a:r>
              <a:rPr lang="en-US" sz="1200" dirty="0" err="1" smtClean="0"/>
              <a:t>doi</a:t>
            </a:r>
            <a:r>
              <a:rPr lang="en-US" sz="1200" dirty="0" smtClean="0"/>
              <a:t>: 	10.2196/25900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Общегигиенические программы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5429264"/>
            <a:ext cx="5072098" cy="121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7835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8064" t="7315" r="6452" b="8564"/>
          <a:stretch>
            <a:fillRect/>
          </a:stretch>
        </p:blipFill>
        <p:spPr bwMode="auto">
          <a:xfrm>
            <a:off x="214282" y="214290"/>
            <a:ext cx="4280068" cy="207170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500562" y="0"/>
            <a:ext cx="435771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Проект UPRIGHT разработал основанное на фактических данных общешкольное вмешательство для тренировки устойчивости как защитного фактора для содействия психическому благополучию подростков. </a:t>
            </a:r>
            <a:endParaRPr lang="en-US" sz="1400" dirty="0" smtClean="0"/>
          </a:p>
          <a:p>
            <a:r>
              <a:rPr lang="ru-RU" sz="1400" dirty="0" smtClean="0"/>
              <a:t>Проект CREEP разработал и внедрил цифровые вмешательства для поддержки школ в раннем выявлении случаев </a:t>
            </a:r>
            <a:r>
              <a:rPr lang="ru-RU" sz="1400" dirty="0" err="1" smtClean="0"/>
              <a:t>буллинга</a:t>
            </a:r>
            <a:r>
              <a:rPr lang="ru-RU" sz="1400" dirty="0" smtClean="0"/>
              <a:t> в социальных сетях и для обучении подростков (жертв, хулиганов, наблюдателей) тому, как справляться с ситуацией (</a:t>
            </a:r>
            <a:r>
              <a:rPr lang="ru-RU" sz="1400" dirty="0" err="1" smtClean="0"/>
              <a:t>кибер</a:t>
            </a:r>
            <a:r>
              <a:rPr lang="ru-RU" sz="1400" dirty="0" smtClean="0"/>
              <a:t>)</a:t>
            </a:r>
            <a:r>
              <a:rPr lang="ru-RU" sz="1400" dirty="0" err="1" smtClean="0"/>
              <a:t>буллинга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1028" name="Picture 4" descr="https://cdn.ncbi.nlm.nih.gov/pmc/blobs/9cc4/8433933/05d6354198e4/formative_v5i8e25900_fig1.jpg"/>
          <p:cNvPicPr>
            <a:picLocks noChangeAspect="1" noChangeArrowheads="1"/>
          </p:cNvPicPr>
          <p:nvPr/>
        </p:nvPicPr>
        <p:blipFill>
          <a:blip r:embed="rId3"/>
          <a:srcRect l="10811" r="10811"/>
          <a:stretch>
            <a:fillRect/>
          </a:stretch>
        </p:blipFill>
        <p:spPr bwMode="auto">
          <a:xfrm>
            <a:off x="6072198" y="2630841"/>
            <a:ext cx="2786082" cy="4227159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786058"/>
            <a:ext cx="513582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14282" y="4214818"/>
            <a:ext cx="57150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Вмешательство для предотвращения </a:t>
            </a:r>
            <a:r>
              <a:rPr lang="ru-RU" sz="1200" dirty="0" err="1" smtClean="0"/>
              <a:t>кибервиктимизации</a:t>
            </a:r>
            <a:r>
              <a:rPr lang="ru-RU" sz="1200" dirty="0" smtClean="0"/>
              <a:t> подростков с помощью текстовых сообщений (</a:t>
            </a:r>
            <a:r>
              <a:rPr lang="ru-RU" sz="1200" dirty="0" err="1" smtClean="0"/>
              <a:t>iPACT</a:t>
            </a:r>
            <a:r>
              <a:rPr lang="ru-RU" sz="1200" dirty="0" smtClean="0"/>
              <a:t>) состоит из двух компонентов: краткий (15-минутный) сеанс в клинике, проводимый обученным научным сотрудником уровня бакалавра, на основе мотивационного интервьюирования и основных принципов </a:t>
            </a:r>
            <a:r>
              <a:rPr lang="ru-RU" sz="1200" dirty="0" err="1" smtClean="0"/>
              <a:t>когнитивно-поведенческой</a:t>
            </a:r>
            <a:r>
              <a:rPr lang="ru-RU" sz="1200" dirty="0" smtClean="0"/>
              <a:t> терапии, типа психотерапии, сосредоточенного на стратегиях выявления и преодоления деструктивных моделей мышления (например, использование мыслей и действий для изменения чувств), и 8-недельная ежедневная автоматизированная двусторонняя учебная программа по текстовым сообщениям. В дополнение к ежедневным автоматизированным сообщениям участники могли </a:t>
            </a:r>
            <a:r>
              <a:rPr lang="ru-RU" sz="1200" i="1" dirty="0" smtClean="0"/>
              <a:t>извлекать</a:t>
            </a:r>
            <a:r>
              <a:rPr lang="ru-RU" sz="1200" dirty="0" smtClean="0"/>
              <a:t> дополнительный </a:t>
            </a:r>
            <a:r>
              <a:rPr lang="ru-RU" sz="1200" dirty="0" err="1" smtClean="0"/>
              <a:t>контент</a:t>
            </a:r>
            <a:r>
              <a:rPr lang="ru-RU" sz="1200" dirty="0" smtClean="0"/>
              <a:t> сообщений, отправляя ключевые слова. </a:t>
            </a:r>
            <a:r>
              <a:rPr lang="ru-RU" sz="1200" dirty="0" err="1" smtClean="0"/>
              <a:t>Контент</a:t>
            </a:r>
            <a:r>
              <a:rPr lang="ru-RU" sz="1200" dirty="0" smtClean="0"/>
              <a:t> был основан на профилактике насилия и </a:t>
            </a:r>
            <a:r>
              <a:rPr lang="ru-RU" sz="1200" dirty="0" err="1" smtClean="0"/>
              <a:t>кибербуллинга</a:t>
            </a:r>
            <a:r>
              <a:rPr lang="ru-RU" sz="1200" dirty="0" smtClean="0"/>
              <a:t> на основе личных сообщений и текстовых сообщений SMS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512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908" t="13541" r="1123" b="16666"/>
          <a:stretch>
            <a:fillRect/>
          </a:stretch>
        </p:blipFill>
        <p:spPr bwMode="auto">
          <a:xfrm>
            <a:off x="142844" y="214290"/>
            <a:ext cx="8858312" cy="6230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76438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AA21-44F3-4377-BBC6-EC511D50D70D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42852"/>
            <a:ext cx="392909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Результаты нашей работы позволяют сделать вывод, что принадлежность подростка к какому-либо течению не формирует его </a:t>
            </a:r>
            <a:r>
              <a:rPr lang="ru-RU" dirty="0" err="1" smtClean="0"/>
              <a:t>девиантного</a:t>
            </a:r>
            <a:r>
              <a:rPr lang="ru-RU" dirty="0" smtClean="0"/>
              <a:t> поведения.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Становится очевидным, что, скорее, субкультура выбирается по внутренней склонности к тому или иному варианту девиации. Так наличие депрессивного настроения увеличит вероятность вступления подростка в течение Готов или </a:t>
            </a:r>
            <a:r>
              <a:rPr lang="ru-RU" dirty="0" err="1" smtClean="0"/>
              <a:t>Эмо</a:t>
            </a:r>
            <a:r>
              <a:rPr lang="ru-RU" dirty="0" smtClean="0"/>
              <a:t>, а положительное отношение к употреблению алкоголя сформирует привлекательность направления Панков.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Приверженность и привлекательность отклоняющегося поведения заложена не в самой субкультуре, а в возможности подростка правильно анализировать информацию и осознавать ответственность за свой выбор и его последствия.</a:t>
            </a:r>
            <a:endParaRPr lang="ru-RU" dirty="0"/>
          </a:p>
        </p:txBody>
      </p:sp>
      <p:sp>
        <p:nvSpPr>
          <p:cNvPr id="188417" name="Rectangle 1"/>
          <p:cNvSpPr>
            <a:spLocks noChangeArrowheads="1"/>
          </p:cNvSpPr>
          <p:nvPr/>
        </p:nvSpPr>
        <p:spPr bwMode="auto">
          <a:xfrm>
            <a:off x="5114290" y="288105"/>
            <a:ext cx="3886866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Можно спрогнозировать несколько вариантов динамики поведения подростков и молодых людей, участвующих в движении </a:t>
            </a:r>
            <a:r>
              <a:rPr lang="ru-RU" dirty="0" err="1" smtClean="0"/>
              <a:t>квадроберов</a:t>
            </a:r>
            <a:r>
              <a:rPr lang="ru-RU" dirty="0" smtClean="0"/>
              <a:t>: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- останется как увлечение, развивающие творческие способности, навыки коммуникации, физические кондиции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-  проявится как вариант неблагоприятно протекающего пубертатного периода без последствий для последующих возрастных этапов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- станет вариантом дебюта психического расстройства  или этапом формирования расстройства личности с необходимостью терапии и наблюдения у психиатра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- криминальный, для тех, кто уже сейчас склонен к противоправным поступкам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351"/>
            <a:ext cx="4714876" cy="2987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988840"/>
            <a:ext cx="4346081" cy="2820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9" y="3359854"/>
            <a:ext cx="5072066" cy="3340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292080" y="539004"/>
            <a:ext cx="335758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    внимание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021288"/>
            <a:ext cx="4933212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Думал так просто взять и стать </a:t>
            </a:r>
            <a:r>
              <a:rPr lang="ru-RU" sz="1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Квадробером</a:t>
            </a:r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 </a:t>
            </a:r>
          </a:p>
          <a:p>
            <a:pPr algn="ctr"/>
            <a:r>
              <a:rPr lang="ru-RU" sz="1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Квадробика</a:t>
            </a:r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- это спорт, </a:t>
            </a:r>
            <a:r>
              <a:rPr lang="ru-RU" sz="1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квадробика</a:t>
            </a:r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 это серьезно!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AA21-44F3-4377-BBC6-EC511D50D70D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5" name="Рисунок 4" descr="Квадробер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2214554"/>
            <a:ext cx="2857520" cy="2531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3"/>
          <a:srcRect l="17510" t="15838" r="38385" b="10870"/>
          <a:stretch>
            <a:fillRect/>
          </a:stretch>
        </p:blipFill>
        <p:spPr bwMode="auto">
          <a:xfrm>
            <a:off x="284672" y="1961333"/>
            <a:ext cx="3674853" cy="405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 l="5447" t="28882" r="36662" b="50000"/>
          <a:stretch>
            <a:fillRect/>
          </a:stretch>
        </p:blipFill>
        <p:spPr bwMode="auto">
          <a:xfrm>
            <a:off x="4429125" y="4671595"/>
            <a:ext cx="4714876" cy="197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349" name="Picture 5" descr="https://cdnstatic.rg.ru/uploads/images/2024/10/09/lavrov_59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3230"/>
            <a:ext cx="2099699" cy="1683208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6"/>
          <a:srcRect l="26595" t="45031" r="31418" b="24534"/>
          <a:stretch>
            <a:fillRect/>
          </a:stretch>
        </p:blipFill>
        <p:spPr bwMode="auto">
          <a:xfrm>
            <a:off x="1959838" y="215661"/>
            <a:ext cx="2193780" cy="1725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354183" y="155275"/>
            <a:ext cx="478981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Психологи, анализирующие это явление, связывают его опасность с риском развития социальной изоляции участников неформального объединения, использованием в группах материалов экстремистского содержания, провоцирование </a:t>
            </a:r>
            <a:r>
              <a:rPr lang="ru-RU" sz="1600" b="1" dirty="0" err="1" smtClean="0"/>
              <a:t>буллинга</a:t>
            </a:r>
            <a:r>
              <a:rPr lang="ru-RU" sz="1600" b="1" dirty="0" smtClean="0"/>
              <a:t>, затруднение процесса самоидентификации, закрепление </a:t>
            </a:r>
            <a:r>
              <a:rPr lang="ru-RU" sz="1600" b="1" dirty="0" err="1" smtClean="0"/>
              <a:t>манипулятивных</a:t>
            </a:r>
            <a:r>
              <a:rPr lang="ru-RU" sz="1600" b="1" dirty="0" smtClean="0"/>
              <a:t> форм поведения </a:t>
            </a:r>
            <a:endParaRPr lang="ru-RU" sz="1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" y="5985476"/>
            <a:ext cx="4490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Поддерживают точку зрения об опасности нового движения и общественные деятели,  депутаты. Их представителями обосновывается необходимость наказывать родителей, чьи дети увлекаются </a:t>
            </a:r>
            <a:r>
              <a:rPr lang="ru-RU" sz="1200" b="1" dirty="0" err="1" smtClean="0"/>
              <a:t>квадробингом</a:t>
            </a:r>
            <a:endParaRPr lang="ru-RU" sz="1200" b="1" dirty="0"/>
          </a:p>
        </p:txBody>
      </p:sp>
      <p:pic>
        <p:nvPicPr>
          <p:cNvPr id="185351" name="Picture 7" descr="https://avatars.dzeninfra.ru/get-zen_doc/271828/pub_66fc2f57873dc06a8f686c96_66fc2f7a6eb0c70c4e2d8708/scale_240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30731" y="2214554"/>
            <a:ext cx="2445104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7575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Отклоняющееся и </a:t>
            </a:r>
            <a:r>
              <a:rPr lang="ru-RU" sz="3200" dirty="0" err="1" smtClean="0"/>
              <a:t>девиантное</a:t>
            </a:r>
            <a:r>
              <a:rPr lang="ru-RU" sz="3200" dirty="0" smtClean="0"/>
              <a:t> поведение </a:t>
            </a:r>
            <a:endParaRPr lang="ru-RU" sz="32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28596" y="1500174"/>
            <a:ext cx="8389861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несоответствие поведения общепринятым нормам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негативное отношение окружающих с общественным</a:t>
            </a: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осуждением или социальными санкциями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причинение ущерба самой личности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реализуется в рамках психической нормы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сопровождается социальной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дезадаптацией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имеет выраженное индивидуальное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поло-возрастное</a:t>
            </a: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своеобразие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1214422"/>
            <a:ext cx="9144000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социально-нейтральные, образованные по принципу удовлетворения </a:t>
            </a:r>
          </a:p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потребности в личностном общении, чаще всего через игры, творчество, спорт;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группы подражания с асоциальным поведением, обусловленным желанием 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выделиться из среды взрослых и сверстников, сделаться заметными любой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ценой, как, например, деструктивная часть фанатов спортивных команд или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музыкальных коллективов;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неустойчивые криминальные или антиобщественные группы, 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объединенные желанием на удовлетворение основных интересов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склонностей антиобщественным или преступным путем, собирающиеся 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короткое время и быстро распадающиеся;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устойчивые криминальные объединения, хорошо организованные, с четко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выстроенной иерархией, с руководящим центром, часто экстремистской или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криминальной направленности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214290"/>
            <a:ext cx="7126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Варианты неформальных объединений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AA21-44F3-4377-BBC6-EC511D50D70D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167303"/>
              </p:ext>
            </p:extLst>
          </p:nvPr>
        </p:nvGraphicFramePr>
        <p:xfrm>
          <a:off x="136168" y="478147"/>
          <a:ext cx="8828319" cy="58470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0727">
                  <a:extLst>
                    <a:ext uri="{9D8B030D-6E8A-4147-A177-3AD203B41FA5}">
                      <a16:colId xmlns:a16="http://schemas.microsoft.com/office/drawing/2014/main" val="2150734686"/>
                    </a:ext>
                  </a:extLst>
                </a:gridCol>
                <a:gridCol w="770729">
                  <a:extLst>
                    <a:ext uri="{9D8B030D-6E8A-4147-A177-3AD203B41FA5}">
                      <a16:colId xmlns:a16="http://schemas.microsoft.com/office/drawing/2014/main" val="70253848"/>
                    </a:ext>
                  </a:extLst>
                </a:gridCol>
                <a:gridCol w="7286863">
                  <a:extLst>
                    <a:ext uri="{9D8B030D-6E8A-4147-A177-3AD203B41FA5}">
                      <a16:colId xmlns:a16="http://schemas.microsoft.com/office/drawing/2014/main" val="3466309668"/>
                    </a:ext>
                  </a:extLst>
                </a:gridCol>
              </a:tblGrid>
              <a:tr h="1493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Название</a:t>
                      </a:r>
                      <a:endParaRPr lang="ru-RU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Время</a:t>
                      </a:r>
                      <a:endParaRPr lang="ru-RU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Признаки</a:t>
                      </a:r>
                      <a:endParaRPr lang="ru-RU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extLst>
                  <a:ext uri="{0D108BD9-81ED-4DB2-BD59-A6C34878D82A}">
                    <a16:rowId xmlns:a16="http://schemas.microsoft.com/office/drawing/2014/main" val="694571104"/>
                  </a:ext>
                </a:extLst>
              </a:tr>
              <a:tr h="448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Стиляги </a:t>
                      </a: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конца 40-х до начала </a:t>
                      </a:r>
                      <a:r>
                        <a:rPr lang="ru-RU" sz="12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60-х</a:t>
                      </a:r>
                      <a:endParaRPr lang="ru-RU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Яркая трофейная одежда. </a:t>
                      </a:r>
                      <a:r>
                        <a:rPr lang="ru-RU" sz="12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Напитки</a:t>
                      </a:r>
                      <a:r>
                        <a:rPr lang="ru-RU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сухие грузинские вина, коньяк, виски.  Буги-вуги, джаз, рок-н-рол. Слова: чувак, </a:t>
                      </a:r>
                      <a:r>
                        <a:rPr lang="ru-RU" sz="12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чувиха</a:t>
                      </a:r>
                      <a:r>
                        <a:rPr lang="ru-RU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2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шузы</a:t>
                      </a:r>
                      <a:r>
                        <a:rPr lang="ru-RU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жлобы, </a:t>
                      </a:r>
                      <a:r>
                        <a:rPr lang="ru-RU" sz="12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дринкать</a:t>
                      </a:r>
                      <a:r>
                        <a:rPr lang="ru-RU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др. </a:t>
                      </a:r>
                    </a:p>
                  </a:txBody>
                  <a:tcPr marL="7699" marR="7699" marT="0" marB="0"/>
                </a:tc>
                <a:extLst>
                  <a:ext uri="{0D108BD9-81ED-4DB2-BD59-A6C34878D82A}">
                    <a16:rowId xmlns:a16="http://schemas.microsoft.com/office/drawing/2014/main" val="4202280015"/>
                  </a:ext>
                </a:extLst>
              </a:tr>
              <a:tr h="448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Хиппи</a:t>
                      </a: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60-е, 70е </a:t>
                      </a:r>
                      <a:r>
                        <a:rPr lang="ru-RU" sz="12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года</a:t>
                      </a:r>
                      <a:endParaRPr lang="ru-RU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Продвижение Йоги, </a:t>
                      </a:r>
                      <a:r>
                        <a:rPr lang="ru-RU" sz="12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экоактивизма</a:t>
                      </a:r>
                      <a:r>
                        <a:rPr lang="ru-RU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зарождение компьютерной индустрии, сбор компьютеров в домашних условиях,  </a:t>
                      </a:r>
                      <a:r>
                        <a:rPr lang="ru-RU" sz="1200" b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зарождение гигантов силиконовой долины (</a:t>
                      </a:r>
                      <a:r>
                        <a:rPr lang="en-GB" sz="1200" b="1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</a:t>
                      </a:r>
                      <a:r>
                        <a:rPr lang="ru-RU" sz="1200" b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, </a:t>
                      </a:r>
                      <a:r>
                        <a:rPr lang="ru-RU" sz="1200" b="1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Вудсток</a:t>
                      </a:r>
                      <a:r>
                        <a:rPr lang="ru-RU" sz="1200" b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Стив </a:t>
                      </a:r>
                      <a:r>
                        <a:rPr lang="ru-RU" sz="1200" b="1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Джобс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Мода</a:t>
                      </a:r>
                      <a:r>
                        <a:rPr lang="ru-RU" sz="1200" b="0" kern="1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en-GB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LSD</a:t>
                      </a:r>
                      <a:endParaRPr lang="ru-RU" sz="1200" b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99" marR="7699" marT="0" marB="0"/>
                </a:tc>
                <a:extLst>
                  <a:ext uri="{0D108BD9-81ED-4DB2-BD59-A6C34878D82A}">
                    <a16:rowId xmlns:a16="http://schemas.microsoft.com/office/drawing/2014/main" val="2251237218"/>
                  </a:ext>
                </a:extLst>
              </a:tr>
              <a:tr h="7996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Рокеры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200" kern="1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байкеры</a:t>
                      </a:r>
                      <a:r>
                        <a:rPr lang="ru-RU" sz="1200" kern="1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20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60-е, 70-е </a:t>
                      </a:r>
                      <a:r>
                        <a:rPr lang="ru-RU" sz="12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года</a:t>
                      </a:r>
                      <a:endParaRPr lang="ru-RU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Кожаные куртки, одежда с «железками», перстни, цепи, браслеты, мотоциклы. Песня «Ром и пепси-кола» на музыку </a:t>
                      </a:r>
                      <a:r>
                        <a:rPr lang="ru-RU" sz="1200" b="1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Чака</a:t>
                      </a:r>
                      <a:r>
                        <a:rPr lang="ru-RU" sz="1200" b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Берри</a:t>
                      </a:r>
                      <a:r>
                        <a:rPr lang="ru-RU" sz="1200" b="1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 </a:t>
                      </a:r>
                      <a:r>
                        <a:rPr lang="ru-RU" sz="1200" b="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Развитие рок-музыки, тяжелый рок. Мода</a:t>
                      </a:r>
                      <a:r>
                        <a:rPr lang="ru-RU" sz="1200" b="0" kern="1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en-GB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LSD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0" kern="1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Марлон</a:t>
                      </a:r>
                      <a:r>
                        <a:rPr lang="ru-RU" sz="1200" b="1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Брандо</a:t>
                      </a:r>
                      <a:r>
                        <a:rPr lang="ru-RU" sz="1200" b="1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1200" b="1" kern="1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kern="1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актер, исполнитель  главной роли в фильме «Крестный отец».</a:t>
                      </a:r>
                      <a:endParaRPr lang="ru-RU" sz="1200" b="0" kern="1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Мик</a:t>
                      </a:r>
                      <a:r>
                        <a:rPr lang="ru-RU" sz="1200" b="1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Джаггер</a:t>
                      </a:r>
                      <a:r>
                        <a:rPr lang="ru-RU" sz="12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музыкант, актер, лидер группы </a:t>
                      </a:r>
                      <a:r>
                        <a:rPr lang="en-US" sz="1200" b="1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Rolling Stones</a:t>
                      </a:r>
                      <a:r>
                        <a:rPr lang="ru-RU" sz="1200" b="1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Арнольд </a:t>
                      </a:r>
                      <a:r>
                        <a:rPr lang="ru-RU" sz="1200" b="1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Шварценегер</a:t>
                      </a:r>
                      <a:endParaRPr lang="ru-RU" sz="1200" b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99" marR="7699" marT="0" marB="0"/>
                </a:tc>
                <a:extLst>
                  <a:ext uri="{0D108BD9-81ED-4DB2-BD59-A6C34878D82A}">
                    <a16:rowId xmlns:a16="http://schemas.microsoft.com/office/drawing/2014/main" val="314040305"/>
                  </a:ext>
                </a:extLst>
              </a:tr>
              <a:tr h="6166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Панки</a:t>
                      </a:r>
                      <a:endParaRPr lang="ru-RU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70-е, 80-е </a:t>
                      </a:r>
                      <a:r>
                        <a:rPr lang="ru-RU" sz="1200" kern="100" dirty="0" smtClean="0">
                          <a:effectLst/>
                        </a:rPr>
                        <a:t>года</a:t>
                      </a:r>
                      <a:endParaRPr lang="ru-RU" sz="1200" kern="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 </a:t>
                      </a:r>
                      <a:endParaRPr lang="ru-RU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Эпатажный внешний вид, окрашенные яркие волосы, панк-рок, ирокезы и армейские ботинки. </a:t>
                      </a:r>
                      <a:endParaRPr lang="ru-RU" sz="1200" kern="1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00" dirty="0" smtClean="0">
                          <a:effectLst/>
                        </a:rPr>
                        <a:t>Джим </a:t>
                      </a:r>
                      <a:r>
                        <a:rPr lang="ru-RU" sz="1200" b="1" kern="100" dirty="0" err="1">
                          <a:effectLst/>
                        </a:rPr>
                        <a:t>Де́ннис</a:t>
                      </a:r>
                      <a:r>
                        <a:rPr lang="ru-RU" sz="1200" b="1" kern="100" dirty="0">
                          <a:effectLst/>
                        </a:rPr>
                        <a:t> </a:t>
                      </a:r>
                      <a:r>
                        <a:rPr lang="ru-RU" sz="1200" b="1" kern="100" dirty="0" err="1">
                          <a:effectLst/>
                        </a:rPr>
                        <a:t>Кэ́рролл</a:t>
                      </a:r>
                      <a:r>
                        <a:rPr lang="en-US" sz="1200" kern="100" dirty="0">
                          <a:effectLst/>
                        </a:rPr>
                        <a:t> </a:t>
                      </a:r>
                      <a:r>
                        <a:rPr lang="ru-RU" sz="1200" kern="100" dirty="0">
                          <a:effectLst/>
                        </a:rPr>
                        <a:t>; — американский писатель, поэт, автобиограф и панк-музыкант. 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00" dirty="0">
                          <a:effectLst/>
                        </a:rPr>
                        <a:t>Группа </a:t>
                      </a:r>
                      <a:r>
                        <a:rPr lang="en-US" sz="1200" b="1" kern="100" dirty="0">
                          <a:effectLst/>
                        </a:rPr>
                        <a:t>Joy Division  , </a:t>
                      </a:r>
                      <a:r>
                        <a:rPr lang="ru-RU" sz="1200" b="1" kern="100" dirty="0">
                          <a:effectLst/>
                        </a:rPr>
                        <a:t>музыкант </a:t>
                      </a:r>
                      <a:r>
                        <a:rPr lang="en-US" sz="1200" b="1" kern="100" dirty="0">
                          <a:effectLst/>
                        </a:rPr>
                        <a:t>Ian </a:t>
                      </a:r>
                      <a:r>
                        <a:rPr lang="en-US" sz="1200" b="1" kern="100" dirty="0" smtClean="0">
                          <a:effectLst/>
                        </a:rPr>
                        <a:t>Curtis</a:t>
                      </a:r>
                      <a:endParaRPr lang="ru-RU" sz="12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extLst>
                  <a:ext uri="{0D108BD9-81ED-4DB2-BD59-A6C34878D82A}">
                    <a16:rowId xmlns:a16="http://schemas.microsoft.com/office/drawing/2014/main" val="4079248254"/>
                  </a:ext>
                </a:extLst>
              </a:tr>
              <a:tr h="4755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solidFill>
                            <a:schemeClr val="tx1"/>
                          </a:solidFill>
                          <a:effectLst/>
                        </a:rPr>
                        <a:t>Скинхеды</a:t>
                      </a:r>
                      <a:endParaRPr lang="ru-RU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70-е, 80-е  </a:t>
                      </a:r>
                      <a:r>
                        <a:rPr lang="ru-RU" sz="1200" kern="100" dirty="0" smtClean="0">
                          <a:effectLst/>
                        </a:rPr>
                        <a:t>года</a:t>
                      </a:r>
                      <a:endParaRPr lang="ru-RU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Музыкант-расист Ян Стюарт.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Движение «Рок против коммунизма» (название маскирует расистский характер движения</a:t>
                      </a:r>
                      <a:r>
                        <a:rPr lang="ru-RU" sz="1200" kern="100" dirty="0" smtClean="0">
                          <a:effectLst/>
                        </a:rPr>
                        <a:t>)</a:t>
                      </a:r>
                      <a:r>
                        <a:rPr lang="ru-RU" sz="1200" kern="100" dirty="0">
                          <a:effectLst/>
                        </a:rPr>
                        <a:t> </a:t>
                      </a:r>
                      <a:endParaRPr lang="ru-RU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extLst>
                  <a:ext uri="{0D108BD9-81ED-4DB2-BD59-A6C34878D82A}">
                    <a16:rowId xmlns:a16="http://schemas.microsoft.com/office/drawing/2014/main" val="611952582"/>
                  </a:ext>
                </a:extLst>
              </a:tr>
              <a:tr h="630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effectLst/>
                        </a:rPr>
                        <a:t>Готы</a:t>
                      </a:r>
                      <a:endParaRPr lang="ru-RU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Середина 80-х</a:t>
                      </a:r>
                      <a:endParaRPr lang="ru-RU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Люди в черном; одеваются в темную одежду; в черном с цепями и др</a:t>
                      </a:r>
                      <a:r>
                        <a:rPr lang="ru-RU" sz="1200" kern="100" dirty="0" smtClean="0">
                          <a:effectLst/>
                        </a:rPr>
                        <a:t>.  Игра в вампирскую тематику, мрачность</a:t>
                      </a:r>
                      <a:r>
                        <a:rPr lang="ru-RU" sz="1200" kern="100" dirty="0">
                          <a:effectLst/>
                        </a:rPr>
                        <a:t>, пессимизм, </a:t>
                      </a:r>
                      <a:r>
                        <a:rPr lang="ru-RU" sz="1200" kern="100" dirty="0" smtClean="0">
                          <a:effectLst/>
                        </a:rPr>
                        <a:t>меланхоличность.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Мэ́рилин</a:t>
                      </a:r>
                      <a:r>
                        <a:rPr lang="ru-RU" sz="1200" b="1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Мэ́нсон</a:t>
                      </a:r>
                      <a:r>
                        <a:rPr lang="ru-RU" sz="12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 — американский рок-музыкант, композитор, актёр, поэт, художник и бывший музыкальный журналист, основатель и бессменный лидер рок-группы</a:t>
                      </a:r>
                      <a:r>
                        <a:rPr lang="ru-RU" sz="1200" kern="1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Marilyn Manson </a:t>
                      </a:r>
                      <a:endParaRPr lang="ru-RU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99" marR="7699" marT="0" marB="0"/>
                </a:tc>
                <a:extLst>
                  <a:ext uri="{0D108BD9-81ED-4DB2-BD59-A6C34878D82A}">
                    <a16:rowId xmlns:a16="http://schemas.microsoft.com/office/drawing/2014/main" val="3107887126"/>
                  </a:ext>
                </a:extLst>
              </a:tr>
              <a:tr h="3680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Хипстеры</a:t>
                      </a:r>
                      <a:endParaRPr lang="ru-RU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2000-е годы</a:t>
                      </a:r>
                      <a:endParaRPr lang="ru-RU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effectLst/>
                        </a:rPr>
                        <a:t>Наличие </a:t>
                      </a:r>
                      <a:r>
                        <a:rPr lang="ru-RU" sz="1200" kern="100" dirty="0">
                          <a:effectLst/>
                        </a:rPr>
                        <a:t>сленговых выражений</a:t>
                      </a:r>
                      <a:r>
                        <a:rPr lang="ru-RU" sz="1200" kern="100" dirty="0" smtClean="0">
                          <a:effectLst/>
                        </a:rPr>
                        <a:t>, главным </a:t>
                      </a:r>
                      <a:r>
                        <a:rPr lang="ru-RU" sz="1200" kern="100" dirty="0">
                          <a:effectLst/>
                        </a:rPr>
                        <a:t>образом нецензурной лексики, </a:t>
                      </a:r>
                      <a:r>
                        <a:rPr lang="ru-RU" sz="1200" kern="100" dirty="0" err="1">
                          <a:effectLst/>
                        </a:rPr>
                        <a:t>винтажность</a:t>
                      </a:r>
                      <a:r>
                        <a:rPr lang="ru-RU" sz="1200" kern="100" dirty="0">
                          <a:effectLst/>
                        </a:rPr>
                        <a:t>, нарочитая небрежность, специфические аксессуары, </a:t>
                      </a:r>
                      <a:r>
                        <a:rPr lang="ru-RU" sz="1200" kern="100" dirty="0" smtClean="0">
                          <a:effectLst/>
                        </a:rPr>
                        <a:t>сочетание </a:t>
                      </a:r>
                      <a:r>
                        <a:rPr lang="ru-RU" sz="1200" kern="100" dirty="0">
                          <a:effectLst/>
                        </a:rPr>
                        <a:t>демократичных марок одежды с вещами из секонд-хенда и самодельными моделями </a:t>
                      </a:r>
                      <a:r>
                        <a:rPr lang="ru-RU" sz="1200" kern="100" dirty="0" smtClean="0">
                          <a:effectLst/>
                        </a:rPr>
                        <a:t> </a:t>
                      </a:r>
                      <a:endParaRPr lang="ru-RU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878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Геймеры</a:t>
                      </a:r>
                      <a:endParaRPr lang="ru-RU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2010-е годы</a:t>
                      </a:r>
                      <a:endParaRPr lang="ru-RU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99" marR="769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effectLst/>
                        </a:rPr>
                        <a:t>Непосредственное общение</a:t>
                      </a:r>
                      <a:r>
                        <a:rPr lang="en-US" sz="1200" kern="100" dirty="0" smtClean="0">
                          <a:effectLst/>
                        </a:rPr>
                        <a:t> </a:t>
                      </a:r>
                      <a:r>
                        <a:rPr lang="ru-RU" sz="1200" kern="100" dirty="0" err="1" smtClean="0">
                          <a:effectLst/>
                        </a:rPr>
                        <a:t>геймеров</a:t>
                      </a:r>
                      <a:r>
                        <a:rPr lang="ru-RU" sz="1200" kern="100" dirty="0" smtClean="0">
                          <a:effectLst/>
                        </a:rPr>
                        <a:t> </a:t>
                      </a:r>
                      <a:r>
                        <a:rPr lang="ru-RU" sz="1200" kern="100" dirty="0">
                          <a:effectLst/>
                        </a:rPr>
                        <a:t>происходит в интернет-среде с помощью программ и сервисов, </a:t>
                      </a:r>
                      <a:r>
                        <a:rPr lang="ru-RU" sz="1200" kern="100" dirty="0" smtClean="0">
                          <a:effectLst/>
                        </a:rPr>
                        <a:t>предполагающих</a:t>
                      </a:r>
                      <a:r>
                        <a:rPr lang="en-US" sz="1200" kern="100" dirty="0" smtClean="0">
                          <a:effectLst/>
                        </a:rPr>
                        <a:t> </a:t>
                      </a:r>
                      <a:r>
                        <a:rPr lang="ru-RU" sz="1200" kern="100" dirty="0" smtClean="0">
                          <a:effectLst/>
                        </a:rPr>
                        <a:t>возможность </a:t>
                      </a:r>
                      <a:r>
                        <a:rPr lang="ru-RU" sz="1200" kern="100" dirty="0">
                          <a:effectLst/>
                        </a:rPr>
                        <a:t>видеосвязи (</a:t>
                      </a:r>
                      <a:r>
                        <a:rPr lang="ru-RU" sz="1200" kern="100" dirty="0" err="1">
                          <a:effectLst/>
                        </a:rPr>
                        <a:t>Skype</a:t>
                      </a:r>
                      <a:r>
                        <a:rPr lang="ru-RU" sz="1200" kern="100" dirty="0">
                          <a:effectLst/>
                        </a:rPr>
                        <a:t>, ICQ, </a:t>
                      </a:r>
                      <a:r>
                        <a:rPr lang="ru-RU" sz="1200" kern="100" dirty="0" err="1">
                          <a:effectLst/>
                        </a:rPr>
                        <a:t>WhatsApp</a:t>
                      </a:r>
                      <a:r>
                        <a:rPr lang="ru-RU" sz="1200" kern="100" dirty="0" smtClean="0">
                          <a:effectLst/>
                        </a:rPr>
                        <a:t>,</a:t>
                      </a:r>
                      <a:r>
                        <a:rPr lang="en-US" sz="1200" kern="100" dirty="0" smtClean="0">
                          <a:effectLst/>
                        </a:rPr>
                        <a:t> </a:t>
                      </a:r>
                      <a:r>
                        <a:rPr lang="ru-RU" sz="1200" kern="100" dirty="0" err="1" smtClean="0">
                          <a:effectLst/>
                        </a:rPr>
                        <a:t>Ventrilo</a:t>
                      </a:r>
                      <a:r>
                        <a:rPr lang="ru-RU" sz="1200" kern="100" dirty="0" smtClean="0">
                          <a:effectLst/>
                        </a:rPr>
                        <a:t> </a:t>
                      </a:r>
                      <a:r>
                        <a:rPr lang="ru-RU" sz="1200" kern="100" dirty="0">
                          <a:effectLst/>
                        </a:rPr>
                        <a:t>и т. п.), т. е. собеседники видят друг друга, наблюдают за мимикой и жестами, что создает эффект личного присутствия. Очень часто </a:t>
                      </a:r>
                      <a:r>
                        <a:rPr lang="ru-RU" sz="1200" kern="100" dirty="0" smtClean="0">
                          <a:effectLst/>
                        </a:rPr>
                        <a:t>при</a:t>
                      </a:r>
                      <a:r>
                        <a:rPr lang="ru-RU" sz="1200" kern="100" baseline="0" dirty="0" smtClean="0">
                          <a:effectLst/>
                        </a:rPr>
                        <a:t> </a:t>
                      </a:r>
                      <a:r>
                        <a:rPr lang="ru-RU" sz="1200" kern="100" dirty="0" smtClean="0">
                          <a:effectLst/>
                        </a:rPr>
                        <a:t>помощи </a:t>
                      </a:r>
                      <a:r>
                        <a:rPr lang="ru-RU" sz="1200" kern="100" dirty="0">
                          <a:effectLst/>
                        </a:rPr>
                        <a:t>подобных приложений группа </a:t>
                      </a:r>
                      <a:r>
                        <a:rPr lang="ru-RU" sz="1200" kern="100" dirty="0" err="1" smtClean="0">
                          <a:effectLst/>
                        </a:rPr>
                        <a:t>геймеров</a:t>
                      </a:r>
                      <a:r>
                        <a:rPr lang="ru-RU" sz="1200" kern="100" dirty="0" smtClean="0">
                          <a:effectLst/>
                        </a:rPr>
                        <a:t> решает </a:t>
                      </a:r>
                      <a:r>
                        <a:rPr lang="ru-RU" sz="1200" kern="100" dirty="0">
                          <a:effectLst/>
                        </a:rPr>
                        <a:t>совместно задачи, поставленные игрой</a:t>
                      </a:r>
                      <a:r>
                        <a:rPr lang="ru-RU" sz="1200" kern="100" dirty="0" smtClean="0">
                          <a:effectLst/>
                        </a:rPr>
                        <a:t>,  во </a:t>
                      </a:r>
                      <a:r>
                        <a:rPr lang="ru-RU" sz="1200" kern="100" dirty="0">
                          <a:effectLst/>
                        </a:rPr>
                        <a:t>многих случаях без такого согласования действий невозможна победа. Речь при такого </a:t>
                      </a:r>
                      <a:r>
                        <a:rPr lang="ru-RU" sz="1200" kern="100" dirty="0" smtClean="0">
                          <a:effectLst/>
                        </a:rPr>
                        <a:t>рода  общении </a:t>
                      </a:r>
                      <a:r>
                        <a:rPr lang="ru-RU" sz="1200" kern="100" dirty="0">
                          <a:effectLst/>
                        </a:rPr>
                        <a:t>спонтанна, часто изобилует </a:t>
                      </a:r>
                      <a:r>
                        <a:rPr lang="ru-RU" sz="1200" kern="100" dirty="0" smtClean="0">
                          <a:effectLst/>
                        </a:rPr>
                        <a:t>неполными</a:t>
                      </a:r>
                      <a:r>
                        <a:rPr lang="ru-RU" sz="1200" kern="100" baseline="0" dirty="0" smtClean="0">
                          <a:effectLst/>
                        </a:rPr>
                        <a:t> </a:t>
                      </a:r>
                      <a:r>
                        <a:rPr lang="ru-RU" sz="1200" kern="100" dirty="0" smtClean="0">
                          <a:effectLst/>
                        </a:rPr>
                        <a:t>предложениями </a:t>
                      </a:r>
                      <a:r>
                        <a:rPr lang="ru-RU" sz="1200" kern="100" dirty="0">
                          <a:effectLst/>
                        </a:rPr>
                        <a:t>и полна специфической </a:t>
                      </a:r>
                      <a:r>
                        <a:rPr lang="ru-RU" sz="1200" kern="100" dirty="0" smtClean="0">
                          <a:effectLst/>
                        </a:rPr>
                        <a:t>лексики.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Илон</a:t>
                      </a:r>
                      <a:r>
                        <a:rPr lang="ru-RU" sz="1200" b="1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Маск</a:t>
                      </a:r>
                      <a:endParaRPr lang="ru-RU" sz="1200" b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99" marR="7699" marT="0" marB="0"/>
                </a:tc>
                <a:extLst>
                  <a:ext uri="{0D108BD9-81ED-4DB2-BD59-A6C34878D82A}">
                    <a16:rowId xmlns:a16="http://schemas.microsoft.com/office/drawing/2014/main" val="782626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303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950960"/>
              </p:ext>
            </p:extLst>
          </p:nvPr>
        </p:nvGraphicFramePr>
        <p:xfrm>
          <a:off x="142844" y="214290"/>
          <a:ext cx="8786874" cy="6099177"/>
        </p:xfrm>
        <a:graphic>
          <a:graphicData uri="http://schemas.openxmlformats.org/drawingml/2006/table">
            <a:tbl>
              <a:tblPr/>
              <a:tblGrid>
                <a:gridCol w="69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1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51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39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Название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Задачи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Расстройства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9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Стиляги 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Стихийный протест против однообразного уклада жизни , против подавляющей роли общественных ценностей перед личными.  Значение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индивидуальности </a:t>
                      </a:r>
                      <a:r>
                        <a:rPr lang="en-US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r>
                        <a:rPr lang="en-US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endParaRPr lang="ru-RU" sz="12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Зависимость 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от алкоголя,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БАР</a:t>
                      </a:r>
                      <a:endParaRPr lang="ru-RU" sz="12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57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Хиппи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Протест против пуританской морали в обществе. Возврат к природной чистоте через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любовь [24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Расширение сознания, злоупотребление </a:t>
                      </a:r>
                      <a:r>
                        <a:rPr lang="ru-RU" sz="1200" kern="100" dirty="0" err="1">
                          <a:latin typeface="Times New Roman"/>
                          <a:ea typeface="Times New Roman"/>
                          <a:cs typeface="Times New Roman"/>
                        </a:rPr>
                        <a:t>психоделиками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 , веществами из определенных Грибов, </a:t>
                      </a:r>
                      <a:r>
                        <a:rPr lang="en-GB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LSD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200" kern="100" dirty="0" err="1">
                          <a:latin typeface="Times New Roman"/>
                          <a:ea typeface="Times New Roman"/>
                          <a:cs typeface="Times New Roman"/>
                        </a:rPr>
                        <a:t>дромомания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, сексуальная расторможенность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27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Рокеры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Позитивное отношение к окружающим, получение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удовольствия [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25]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Депрессия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алкогольная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зависимость</a:t>
                      </a:r>
                      <a:endParaRPr lang="ru-RU" sz="12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67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Панки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Протестная субкультура, суть – в любом отходе от номы – движение вопреки устоявшимся канонам: музыкальным, культурным, социальным. Основной принцип – принцип </a:t>
                      </a: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DIY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(сделай сам).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Нонконформизм(несогласие с мнением социума, его правилами, государственной политической системой и вообще любыми установками общества) 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философия «потерянного поколения»: изменить мир к лучшему нельзя, жизнь потеряла смысл, будущего нет. Поэтому плюй на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</a:t>
                      </a:r>
                      <a:r>
                        <a:rPr lang="en-US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26,27</a:t>
                      </a: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endParaRPr lang="ru-RU" sz="12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Деструктивное поведение, патология личности </a:t>
                      </a: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r>
                        <a:rPr lang="en-US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Движение «Рок против наркотиков»</a:t>
                      </a:r>
                      <a:endParaRPr lang="ru-RU" sz="12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8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Скинхеды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Националистическое движение против мигрантов, пропаганда убийств </a:t>
                      </a:r>
                      <a:r>
                        <a:rPr lang="ru-RU" sz="1200" kern="100" dirty="0" smtClean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200" kern="100" dirty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почве расовой </a:t>
                      </a:r>
                      <a:r>
                        <a:rPr lang="ru-RU" sz="1200" kern="100" dirty="0" smtClean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ненависти [</a:t>
                      </a:r>
                      <a:r>
                        <a:rPr lang="ru-RU" sz="1200" kern="100" dirty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29,30]</a:t>
                      </a:r>
                      <a:endParaRPr lang="ru-RU" sz="12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Экстремистское, агрессивное</a:t>
                      </a:r>
                      <a:r>
                        <a:rPr lang="ru-RU" sz="1200" kern="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поведение</a:t>
                      </a:r>
                      <a:endParaRPr lang="ru-RU" sz="12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9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Готы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Крайний индивидуализм, культ оригинальности, избирательность круга общения, романтизация меланхолии,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пристрастие к 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сверхъестественному, мистическому, эксцентричному,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интерес к 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определенным формам классического и современного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искусства</a:t>
                      </a:r>
                      <a:r>
                        <a:rPr lang="ru-RU" sz="1200" kern="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[31,32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Суицидальное поведение, депрессия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30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Геймеры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Любители компьютерных игр. Игровая индустрия предоставляет широкий выбор игр разной степени сложности, требующих взаимодействия человека либо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с компьютером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, либо с другим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человеком/группой людей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Многочисленность и разнообразие предлагаемых игр предопределяет большое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количество вовлеченных 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в эту субкультуру </a:t>
                      </a: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людей [33,34,35,36</a:t>
                      </a: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Игровое расстройство, нарушение работы головного мозга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286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Хипстеры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" algn="just"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Протест </a:t>
                      </a:r>
                      <a:r>
                        <a:rPr lang="ru-RU" sz="1200" kern="100" dirty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против </a:t>
                      </a:r>
                      <a:r>
                        <a:rPr lang="ru-RU" sz="1200" kern="100" dirty="0" smtClean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принципов любой сложившейся ситуации</a:t>
                      </a:r>
                      <a:r>
                        <a:rPr lang="ru-RU" sz="1200" kern="100" dirty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при этом, не всегда предлагая конкретную альтернативу; </a:t>
                      </a:r>
                      <a:r>
                        <a:rPr lang="ru-RU" sz="1200" kern="100" dirty="0" smtClean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равнодушие ко </a:t>
                      </a:r>
                      <a:r>
                        <a:rPr lang="ru-RU" sz="1200" kern="100" dirty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всем социальным и человеческим </a:t>
                      </a:r>
                      <a:r>
                        <a:rPr lang="ru-RU" sz="1200" kern="100" dirty="0" smtClean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проявлениям жизни</a:t>
                      </a:r>
                      <a:r>
                        <a:rPr lang="ru-RU" sz="1200" kern="100" dirty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доходящее до полного отчуждения </a:t>
                      </a:r>
                      <a:r>
                        <a:rPr lang="ru-RU" sz="1200" kern="100" dirty="0" smtClean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 окружающего </a:t>
                      </a:r>
                      <a:r>
                        <a:rPr lang="ru-RU" sz="1200" kern="100" dirty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общества, то есть </a:t>
                      </a:r>
                      <a:r>
                        <a:rPr lang="ru-RU" sz="1200" kern="100" dirty="0" smtClean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презрение </a:t>
                      </a:r>
                      <a:r>
                        <a:rPr lang="ru-RU" sz="1200" kern="100" dirty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r>
                        <a:rPr lang="ru-RU" sz="1200" kern="100" dirty="0" smtClean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что </a:t>
                      </a:r>
                      <a:r>
                        <a:rPr lang="ru-RU" sz="1200" kern="100" dirty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находится вокруг, так как он ставит себя выше </a:t>
                      </a:r>
                      <a:r>
                        <a:rPr lang="ru-RU" sz="1200" kern="100" dirty="0" smtClean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этого [</a:t>
                      </a:r>
                      <a:r>
                        <a:rPr lang="ru-RU" sz="1200" kern="100" dirty="0">
                          <a:solidFill>
                            <a:srgbClr val="2021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37,38,39]</a:t>
                      </a:r>
                      <a:endParaRPr lang="ru-RU" sz="12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Патология личности</a:t>
                      </a:r>
                    </a:p>
                  </a:txBody>
                  <a:tcPr marL="12500" marR="12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68" y="142852"/>
            <a:ext cx="141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Квадроберы</a:t>
            </a:r>
            <a:endParaRPr lang="ru-RU" dirty="0"/>
          </a:p>
        </p:txBody>
      </p:sp>
      <p:pic>
        <p:nvPicPr>
          <p:cNvPr id="27650" name="Picture 2" descr="Ито ставит мировые рекорды, бегая как мартыш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3643338" cy="24288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14810" y="785794"/>
            <a:ext cx="47149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Японский спортсмен </a:t>
            </a:r>
            <a:r>
              <a:rPr lang="ru-RU" dirty="0" err="1" smtClean="0"/>
              <a:t>Кенъити</a:t>
            </a:r>
            <a:r>
              <a:rPr lang="ru-RU" dirty="0" smtClean="0"/>
              <a:t> Ито пробежал 100 метров на четвереньках за 18,58 секунды в 2000 году, а 2015 году – за 15,71 секунды.  Этот специфический вид передвижения стал отправной точкой для формирования новой молодежной моды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28612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Активное общественное внимание </a:t>
            </a:r>
            <a:r>
              <a:rPr lang="ru-RU" dirty="0" err="1" smtClean="0"/>
              <a:t>квадроберы</a:t>
            </a:r>
            <a:r>
              <a:rPr lang="ru-RU" dirty="0" smtClean="0"/>
              <a:t> привлекают характерным стилем и поведением, носят маски и костюмы животных, перемещаются на четвереньках. Некоторые участники увлекаются настолько, что начинают обнюхивать, облизывать и даже атаковать окружающих.</a:t>
            </a:r>
          </a:p>
          <a:p>
            <a:r>
              <a:rPr lang="ru-RU" dirty="0" smtClean="0"/>
              <a:t> Именно такие случаи и вызвали острый спор в средствах массовой информации и живой отклик в структурах законодательной власти. </a:t>
            </a:r>
            <a:endParaRPr lang="ru-RU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 t="11323" r="26493" b="11275"/>
          <a:stretch>
            <a:fillRect/>
          </a:stretch>
        </p:blipFill>
        <p:spPr bwMode="auto">
          <a:xfrm>
            <a:off x="5429256" y="2643182"/>
            <a:ext cx="2143140" cy="3972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0"/>
            <a:ext cx="57777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/>
              <a:t>Квадробинг</a:t>
            </a:r>
            <a:r>
              <a:rPr lang="ru-RU" sz="3200" b="1" dirty="0" smtClean="0"/>
              <a:t>: мнения экспертов</a:t>
            </a:r>
            <a:endParaRPr lang="ru-RU" sz="3200" b="1" dirty="0"/>
          </a:p>
        </p:txBody>
      </p:sp>
      <p:pic>
        <p:nvPicPr>
          <p:cNvPr id="28674" name="Picture 2" descr="Владимир Давыдович Менделеви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1905000" cy="23812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5984" y="785794"/>
            <a:ext cx="6572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Владимир Давыдович Менделевич</a:t>
            </a:r>
          </a:p>
          <a:p>
            <a:r>
              <a:rPr lang="ru-RU" sz="1200" dirty="0" smtClean="0"/>
              <a:t>Доктор медицинских наук, профессор.</a:t>
            </a:r>
          </a:p>
          <a:p>
            <a:r>
              <a:rPr lang="ru-RU" sz="1200" dirty="0" smtClean="0"/>
              <a:t>Заведующий кафедрой психиатрии и медицинской психологии, исполнительный директор Института исследований проблем психического здоровья Казанского государственного медицинского университета.</a:t>
            </a:r>
            <a:endParaRPr lang="ru-RU" sz="1200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 l="7055" t="8902" r="28235" b="17142"/>
          <a:stretch>
            <a:fillRect/>
          </a:stretch>
        </p:blipFill>
        <p:spPr bwMode="auto">
          <a:xfrm>
            <a:off x="5072066" y="4286256"/>
            <a:ext cx="3643338" cy="2451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/>
          <a:srcRect b="50000"/>
          <a:stretch>
            <a:fillRect/>
          </a:stretch>
        </p:blipFill>
        <p:spPr bwMode="auto">
          <a:xfrm>
            <a:off x="214282" y="4286256"/>
            <a:ext cx="4714876" cy="729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67308"/>
            <a:ext cx="4929158" cy="1790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2428860" y="2143116"/>
            <a:ext cx="64294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«…</a:t>
            </a:r>
            <a:r>
              <a:rPr lang="ru-RU" dirty="0" err="1" smtClean="0"/>
              <a:t>квадробинг</a:t>
            </a:r>
            <a:r>
              <a:rPr lang="ru-RU" dirty="0" smtClean="0"/>
              <a:t> в соответствии с научными канонами психиатрии никакого отношения к психической патологии не имеет. А вот о душевном здоровье взрослых, утрачивающих чувство юмора и отвергающих игровой этап взросления любого человека, задуматься стоит»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attachment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attachment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2"/>
          <a:srcRect l="12378" t="8545" r="15513" b="4747"/>
          <a:stretch>
            <a:fillRect/>
          </a:stretch>
        </p:blipFill>
        <p:spPr bwMode="auto">
          <a:xfrm>
            <a:off x="928662" y="285728"/>
            <a:ext cx="764386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38bf9a45bbbc84514f9fb7b50923917bda8cbc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1424</Words>
  <Application>Microsoft Office PowerPoint</Application>
  <PresentationFormat>Экран (4:3)</PresentationFormat>
  <Paragraphs>143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MS Mincho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 Пичугин</dc:creator>
  <cp:lastModifiedBy>Борис</cp:lastModifiedBy>
  <cp:revision>36</cp:revision>
  <dcterms:created xsi:type="dcterms:W3CDTF">2024-12-01T10:54:20Z</dcterms:created>
  <dcterms:modified xsi:type="dcterms:W3CDTF">2024-12-04T01:45:39Z</dcterms:modified>
</cp:coreProperties>
</file>