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png" ContentType="image/png"/>
  <Default Extension="wav" ContentType="audio/x-wav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s/slide21.xml" ContentType="application/vnd.openxmlformats-officedocument.presentationml.slide+xml"/>
  <Override PartName="/ppt/slides/slide1.xml" ContentType="application/vnd.openxmlformats-officedocument.presentationml.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notesslides/notesslide14.xml" ContentType="application/vnd.openxmlformats-officedocument.presentationml.notesSlide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s/slide13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.xml" ContentType="application/vnd.openxmlformats-officedocument.presentationml.slideLayout+xml"/>
  <Override PartName="/ppt/notesslides/notesslide20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2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s/slide19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9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11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5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16.xml" ContentType="application/vnd.openxmlformats-officedocument.presentationml.notesSlide+xml"/>
  <Override PartName="/ppt/theme/theme2.xml" ContentType="application/vnd.openxmlformats-officedocument.theme+xml"/>
  <Override PartName="/ppt/slides/slide17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slides/slide20.xml" ContentType="application/vnd.openxmlformats-officedocument.presentationml.slide+xml"/>
  <Override PartName="/ppt/slides/slide22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23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24.xml" ContentType="application/vnd.openxmlformats-officedocument.presentationml.slide+xml"/>
  <Override PartName="/ppt/notesslides/notesslide24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"/>
  </p:notesMasterIdLst>
  <p:sldIdLst>
    <p:sldId id="256" r:id="rId3"/>
    <p:sldId id="262" r:id="rId4"/>
    <p:sldId id="260" r:id="rId5"/>
    <p:sldId id="259" r:id="rId6"/>
    <p:sldId id="261" r:id="rId7"/>
    <p:sldId id="265" r:id="rId8"/>
    <p:sldId id="258" r:id="rId9"/>
    <p:sldId id="266" r:id="rId10"/>
    <p:sldId id="269" r:id="rId11"/>
    <p:sldId id="271" r:id="rId12"/>
    <p:sldId id="270" r:id="rId13"/>
    <p:sldId id="272" r:id="rId14"/>
    <p:sldId id="267" r:id="rId15"/>
    <p:sldId id="274" r:id="rId16"/>
    <p:sldId id="276" r:id="rId17"/>
    <p:sldId id="277" r:id="rId18"/>
    <p:sldId id="279" r:id="rId19"/>
    <p:sldId id="280" r:id="rId20"/>
    <p:sldId id="281" r:id="rId21"/>
    <p:sldId id="282" r:id="rId22"/>
    <p:sldId id="283" r:id="rId23"/>
    <p:sldId id="286" r:id="rId24"/>
    <p:sldId id="284" r:id="rId25"/>
    <p:sldId id="285" r:id="rId26"/>
    <p:sldId id="268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0" pos="3870">
          <p15:clr>
            <a:srgbClr val="A4A3A4"/>
          </p15:clr>
        </p15:guide>
        <p15:guide id="1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 snapToGrid="0">
      <p:cViewPr varScale="1">
        <p:scale>
          <a:sx n="89" d="100"/>
          <a:sy n="89" d="100"/>
        </p:scale>
        <p:origin x="114" y="324"/>
      </p:cViewPr>
      <p:guideLst>
        <p:guide pos="387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tableStyles" Target="tableStyles.xml"/><Relationship Id="rId29" Type="http://schemas.openxmlformats.org/officeDocument/2006/relationships/presProps" Target="presProps.xml"/><Relationship Id="rId3" Type="http://schemas.openxmlformats.org/officeDocument/2006/relationships/slide" Target="slides/slide1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  <a:p>
            <a:endParaRPr lang="en-US"/>
          </a:p>
        </p:txBody>
      </p:sp>
      <p:sp>
        <p:nvSpPr>
          <p:cNvPr id="3" name="Заполнитель даты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8DD0C-0575-48CD-BB87-A0CA6C5DFA04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4" name="Заполнитель изображения слайда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  <a:p>
            <a:endParaRPr lang="en-US"/>
          </a:p>
        </p:txBody>
      </p:sp>
      <p:sp>
        <p:nvSpPr>
          <p:cNvPr id="5" name="Заполнитель заметок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alt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72902-FD9A-441E-AB44-DB2FED2E5B0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3.xml"/><Relationship Id="rId2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4.xml"/><Relationship Id="rId2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5.xml"/><Relationship Id="rId2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AB35BE44-4BCA-4F53-934B-A96679C792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D0222720-D089-4BF6-AAEC-1572EB361A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CE9EF1B6-5854-4266-BA86-9A62576F96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EC002FB3-E5DE-4CE4-8774-9F9369E1C8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A0D2ADDF-6EC2-47BC-A57E-33CAFF2F51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402658F8-DDE7-44A2-A5D8-19624D5D62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92C8324F-341F-4EBF-A54D-F0625AC506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5E5B7AEF-708C-4053-A5A5-49E2F39564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2D348CC1-08BF-4166-A813-47C41DD5A9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F94DE771-A676-4E77-8632-FF9ACCC59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AAB6494B-0B28-4BE0-B988-6491CBDB63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3DD0E9EC-9C82-4D4F-9055-7D1FAD284E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CFB9DC37-4866-4D77-97BE-726B0F77BE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04B9C780-7724-4BF7-A13F-C278A9261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079B9BEF-CDE0-45B9-848F-804EE1A52F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8F968D26-4CE0-4606-A9DE-5732DAAF9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23A4FC5E-4A91-4B83-B832-9C7FC97B44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12ED9F31-C9E4-41E1-97CC-77C36EC2D2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D4D4882B-D63B-4972-84B3-F2BA2074A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C2331A35-2408-40EA-A830-276B613D0F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C9A18BA9-2D4A-4533-A9EC-1EFD0EADA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7BAF4650-0EDE-4544-91ED-E28348969F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FBF3E6D6-0961-4FE8-BE1D-152CF2658D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B622DF2D-75F0-49D5-92BD-54E8500E19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5DC627ED-0CD3-46E6-9FA7-9EAC186720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Подзаголовок 2"/>
          <p:cNvSpPr>
            <a:spLocks noGrp="1" noEditPoints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ru-RU" altLang="en-US"/>
              <a:t>Щелкните для изменения стиля основного подзаголовка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Название и текст по вертикал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текста по вертикали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Название по вертикали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текста по вертикали 2"/>
          <p:cNvSpPr>
            <a:spLocks noGrp="1" noEditPoints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ние и контен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контен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контента 3"/>
          <p:cNvSpPr>
            <a:spLocks noGrp="1" noEditPoints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5" name="Заполнитель даты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4" name="Заполнитель контента 3"/>
          <p:cNvSpPr>
            <a:spLocks noGrp="1" noEditPoints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5" name="Заполнитель текста 4"/>
          <p:cNvSpPr>
            <a:spLocks noGrp="1" noEditPoints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6" name="Заполнитель контента 5"/>
          <p:cNvSpPr>
            <a:spLocks noGrp="1" noEditPoints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7" name="Заполнитель даты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8" name="Заполнитель нижнего колонтитула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9" name="Заполнитель номера слайда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назв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даты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4" name="Заполнитель нижнего колонтитула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Заполнитель номера слайда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даты 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3" name="Заполнитель нижнего колонтитула 2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Контен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текста 3"/>
          <p:cNvSpPr>
            <a:spLocks noGrp="1" noEditPoints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5" name="Заполнитель даты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Изображение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изображения 2"/>
          <p:cNvSpPr>
            <a:spLocks noGrp="1" noEditPoints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en-US"/>
              <a:t>Щелкните значок, чтобы добавить рисунок</a:t>
            </a:r>
          </a:p>
        </p:txBody>
      </p:sp>
      <p:sp>
        <p:nvSpPr>
          <p:cNvPr id="4" name="Заполнитель текста 3"/>
          <p:cNvSpPr>
            <a:spLocks noGrp="1" noEditPoints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5" name="Заполнитель даты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названия 1"/>
          <p:cNvSpPr>
            <a:spLocks noGrp="1" noEditPoints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D7FF2-845F-41B9-944F-35B90659B7D6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 panose="020B06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audio" Target="../media/media2.wav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hyperlink" Target="http://www.b17.ru/article/6124/" TargetMode="External"/><Relationship Id="rId2" Type="http://schemas.openxmlformats.org/officeDocument/2006/relationships/hyperlink" Target="http://www.psy-pro.com/family/507-disfunkcionalnaja-semja-chto-jeto-takoe" TargetMode="External"/><Relationship Id="rId3" Type="http://schemas.openxmlformats.org/officeDocument/2006/relationships/hyperlink" Target="http://fb.ru/article/284933/disfunktsionalnyie-semi-i-ih-vliyanie-na-detey" TargetMode="External"/><Relationship Id="rId4" Type="http://schemas.openxmlformats.org/officeDocument/2006/relationships/hyperlink" Target="http://psspb.blogspot.ru/2010/07/blog-post_8374.html" TargetMode="Externa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b="1" dirty="0" err="1" smtClean="0"/>
              <a:t>Дисфункциональная</a:t>
            </a:r>
            <a:r>
              <a:rPr lang="ru-RU" sz="4000" b="1" dirty="0" smtClean="0"/>
              <a:t> семья как важный фактор формирования личности зависимого</a:t>
            </a:r>
          </a:p>
          <a:p>
            <a:r>
              <a:rPr lang="ru-RU" sz="3600" dirty="0" smtClean="0"/>
              <a:t> </a:t>
            </a:r>
            <a:endParaRPr lang="ru-RU" altLang="en-US"/>
          </a:p>
        </p:txBody>
      </p:sp>
      <p:sp>
        <p:nvSpPr>
          <p:cNvPr id="3" name="Подзаголовок 2"/>
          <p:cNvSpPr>
            <a:spLocks noGrp="1" noEditPoints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Лисняк</a:t>
            </a:r>
            <a:r>
              <a:rPr lang="ru-RU" b="1" dirty="0" smtClean="0"/>
              <a:t> Марина Анатольевна, к.м.н., доцент</a:t>
            </a:r>
          </a:p>
          <a:p>
            <a:pPr algn="ctr"/>
            <a:r>
              <a:rPr lang="ru-RU" dirty="0" smtClean="0"/>
              <a:t>доцент кафедры клинической психологии и педагогики с курсом ПО </a:t>
            </a:r>
            <a:r>
              <a:rPr lang="ru-RU" dirty="0" err="1" smtClean="0"/>
              <a:t>КрасГМУ</a:t>
            </a:r>
            <a:r>
              <a:rPr lang="ru-RU" dirty="0" smtClean="0"/>
              <a:t> </a:t>
            </a:r>
            <a:endParaRPr lang="ru-RU" dirty="0"/>
          </a:p>
          <a:p>
            <a:endParaRPr lang="ru-RU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 noEditPoint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/>
              <a:t>Хорошо, если семья гармоничная и счастливая, где любят и уважают друг друга. Тогда декларации совпадают с реальностью, ребенок вырастает психологически здоровым.</a:t>
            </a:r>
          </a:p>
          <a:p>
            <a:pPr marL="0" indent="0" algn="ctr">
              <a:buNone/>
            </a:pPr>
            <a:r>
              <a:rPr lang="ru-RU" sz="3200" dirty="0"/>
              <a:t>Но чаще семьи  </a:t>
            </a:r>
            <a:r>
              <a:rPr lang="ru-RU" sz="3200" b="1" dirty="0" err="1"/>
              <a:t>дисфункциональные</a:t>
            </a:r>
            <a:r>
              <a:rPr lang="ru-RU" sz="3200" b="1" dirty="0"/>
              <a:t> </a:t>
            </a:r>
            <a:r>
              <a:rPr lang="ru-RU" sz="3200" dirty="0"/>
              <a:t> — это семьи, в которых что-то нарушается, и они постепенно становятся полной противоположностью счастливым семьям, в которых члены семьи имеют между собой теплые, наполненные любовью отношения. </a:t>
            </a:r>
          </a:p>
          <a:p>
            <a:pPr algn="ctr"/>
            <a:endParaRPr lang="ru-RU" sz="3200" dirty="0"/>
          </a:p>
        </p:txBody>
      </p:sp>
      <p:sp>
        <p:nvSpPr>
          <p:cNvPr id="3" name="Заголовок 2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 noEditPoints="1"/>
          </p:cNvSpPr>
          <p:nvPr>
            <p:ph idx="1"/>
          </p:nvPr>
        </p:nvSpPr>
        <p:spPr>
          <a:xfrm>
            <a:off x="143338" y="188640"/>
            <a:ext cx="7104790" cy="6669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Словосочетание «</a:t>
            </a:r>
            <a:r>
              <a:rPr lang="ru-RU" sz="3600" dirty="0" err="1" smtClean="0"/>
              <a:t>дисфункциональная</a:t>
            </a:r>
            <a:r>
              <a:rPr lang="ru-RU" sz="3600" dirty="0" smtClean="0"/>
              <a:t> семья» произошло от лат. </a:t>
            </a:r>
            <a:r>
              <a:rPr lang="ru-RU" sz="3600" i="1" dirty="0" err="1" smtClean="0"/>
              <a:t>dis</a:t>
            </a:r>
            <a:r>
              <a:rPr lang="ru-RU" sz="3600" i="1" dirty="0" smtClean="0"/>
              <a:t> </a:t>
            </a:r>
            <a:r>
              <a:rPr lang="ru-RU" sz="3600" dirty="0" smtClean="0"/>
              <a:t>— «нарушение», «расстройство», «утрата чего-либо», и </a:t>
            </a:r>
            <a:r>
              <a:rPr lang="ru-RU" sz="3600" i="1" dirty="0" err="1" smtClean="0"/>
              <a:t>functio</a:t>
            </a:r>
            <a:r>
              <a:rPr lang="ru-RU" sz="3600" i="1" dirty="0" smtClean="0"/>
              <a:t> </a:t>
            </a:r>
            <a:r>
              <a:rPr lang="ru-RU" sz="3600" dirty="0" smtClean="0"/>
              <a:t>— «деятельность». Это семья, порождающая </a:t>
            </a:r>
            <a:r>
              <a:rPr lang="ru-RU" sz="3600" b="1" dirty="0" smtClean="0"/>
              <a:t>неадаптивное, деструктивное поведение одного или нескольких ее членов</a:t>
            </a:r>
            <a:r>
              <a:rPr lang="ru-RU" sz="3600" dirty="0" smtClean="0"/>
              <a:t>, в которой существуют условия, препятствующие их личностному росту. </a:t>
            </a:r>
          </a:p>
          <a:p>
            <a:endParaRPr lang="ru-RU" sz="3600" dirty="0"/>
          </a:p>
        </p:txBody>
      </p:sp>
      <p:pic>
        <p:nvPicPr>
          <p:cNvPr id="1026" name="Picture 2" descr="https://ds04.infourok.ru/uploads/ex/05aa/0000c8f9-ca9a34bd/img5.jpg"/>
          <p:cNvPicPr>
            <a:picLocks noChangeAspect="1" noChangeArrowheads="1"/>
          </p:cNvPicPr>
          <p:nvPr/>
        </p:nvPicPr>
        <p:blipFill>
          <a:blip r:embed="rId1"/>
          <a:srcRect l="11838" r="15157"/>
          <a:stretch/>
        </p:blipFill>
        <p:spPr bwMode="auto">
          <a:xfrm>
            <a:off x="7339423" y="1916832"/>
            <a:ext cx="4787133" cy="3688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marL="109728" indent="0" algn="ctr">
              <a:buNone/>
            </a:pPr>
            <a:r>
              <a:rPr lang="ru-RU" sz="3200" dirty="0"/>
              <a:t>А.В. </a:t>
            </a:r>
            <a:r>
              <a:rPr lang="ru-RU" sz="3200" dirty="0" err="1"/>
              <a:t>Шаболтас</a:t>
            </a:r>
            <a:r>
              <a:rPr lang="ru-RU" sz="3200" dirty="0"/>
              <a:t> (2010) провел исследование </a:t>
            </a:r>
            <a:r>
              <a:rPr lang="ru-RU" sz="3200" b="1" dirty="0"/>
              <a:t>связи детско-родительских отношений и </a:t>
            </a:r>
            <a:r>
              <a:rPr lang="ru-RU" sz="3200" b="1" dirty="0" err="1"/>
              <a:t>саморазрушающего</a:t>
            </a:r>
            <a:r>
              <a:rPr lang="ru-RU" sz="3200" b="1" dirty="0"/>
              <a:t> поведения личности</a:t>
            </a:r>
          </a:p>
          <a:p>
            <a:pPr marL="109728" indent="0" algn="ctr">
              <a:buNone/>
            </a:pPr>
            <a:r>
              <a:rPr lang="ru-RU" sz="3200" dirty="0"/>
              <a:t>Результаты исследования показали, что лица с различными видами </a:t>
            </a:r>
            <a:r>
              <a:rPr lang="ru-RU" sz="3200" dirty="0" err="1"/>
              <a:t>саморазрушающего</a:t>
            </a:r>
            <a:r>
              <a:rPr lang="ru-RU" sz="3200" dirty="0"/>
              <a:t> поведения характеризуют </a:t>
            </a:r>
            <a:r>
              <a:rPr lang="ru-RU" sz="3200" b="1" dirty="0"/>
              <a:t>ситуацию в родительской семье как неблагополучную, враждебную, вызывающую чувства тревоги и собственной неполноценности.</a:t>
            </a:r>
            <a:r>
              <a:rPr lang="ru-RU" sz="3200" dirty="0"/>
              <a:t> </a:t>
            </a:r>
          </a:p>
          <a:p>
            <a:endParaRPr lang="ru-RU" sz="3200" dirty="0"/>
          </a:p>
        </p:txBody>
      </p:sp>
      <p:sp>
        <p:nvSpPr>
          <p:cNvPr id="3" name="Заголовок 2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marL="109728" indent="0" algn="ctr">
              <a:buNone/>
            </a:pPr>
            <a:r>
              <a:rPr lang="ru-RU" sz="3600" dirty="0"/>
              <a:t>Формирование и проявление различных форм </a:t>
            </a:r>
            <a:r>
              <a:rPr lang="ru-RU" sz="3600" dirty="0" err="1" smtClean="0"/>
              <a:t>саморазрушающего</a:t>
            </a:r>
            <a:r>
              <a:rPr lang="ru-RU" sz="3600" dirty="0" smtClean="0"/>
              <a:t> поведения </a:t>
            </a:r>
            <a:r>
              <a:rPr lang="ru-RU" sz="3600" dirty="0"/>
              <a:t>значимо связано с </a:t>
            </a:r>
            <a:r>
              <a:rPr lang="ru-RU" sz="3600" b="1" dirty="0"/>
              <a:t>определенными стилями </a:t>
            </a:r>
            <a:r>
              <a:rPr lang="ru-RU" sz="3600" b="1" dirty="0" smtClean="0"/>
              <a:t>родительского воспитания</a:t>
            </a:r>
            <a:r>
              <a:rPr lang="ru-RU" sz="3600" b="1" dirty="0"/>
              <a:t>.</a:t>
            </a:r>
            <a:r>
              <a:rPr lang="ru-RU" sz="3600" dirty="0"/>
              <a:t> В первую очередь, сильное влияние оказывает </a:t>
            </a:r>
            <a:r>
              <a:rPr lang="ru-RU" sz="3600" b="1" dirty="0" smtClean="0"/>
              <a:t>враждебность</a:t>
            </a:r>
            <a:r>
              <a:rPr lang="ru-RU" sz="3600" b="1" dirty="0"/>
              <a:t>, как со стороны матери, так и со стороны отца</a:t>
            </a:r>
            <a:r>
              <a:rPr lang="ru-RU" sz="3600" dirty="0"/>
              <a:t>. При этом </a:t>
            </a:r>
            <a:r>
              <a:rPr lang="ru-RU" sz="3600" dirty="0" smtClean="0"/>
              <a:t>директивность </a:t>
            </a:r>
            <a:r>
              <a:rPr lang="ru-RU" sz="3600" dirty="0"/>
              <a:t>со стороны родителей, несмотря на внутреннюю связь </a:t>
            </a:r>
            <a:r>
              <a:rPr lang="ru-RU" sz="3600" dirty="0" smtClean="0"/>
              <a:t>с враждебностью</a:t>
            </a:r>
            <a:r>
              <a:rPr lang="ru-RU" sz="3600" dirty="0"/>
              <a:t>, оказывает обратное влияние. </a:t>
            </a:r>
          </a:p>
          <a:p>
            <a:pPr algn="ctr"/>
            <a:endParaRPr lang="ru-RU" sz="3600" dirty="0"/>
          </a:p>
          <a:p>
            <a:pPr algn="ctr"/>
            <a:endParaRPr sz="36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marL="109728" indent="0" algn="ctr">
              <a:buNone/>
            </a:pPr>
            <a:r>
              <a:rPr lang="ru-RU" sz="4400" dirty="0"/>
              <a:t>В случае </a:t>
            </a:r>
            <a:r>
              <a:rPr lang="ru-RU" sz="4400" dirty="0" smtClean="0"/>
              <a:t>выраженной директивности </a:t>
            </a:r>
            <a:r>
              <a:rPr lang="ru-RU" sz="4400" dirty="0"/>
              <a:t>родителей дети позже начинают пробовать </a:t>
            </a:r>
            <a:r>
              <a:rPr lang="ru-RU" sz="4400" dirty="0" smtClean="0"/>
              <a:t>различные формы </a:t>
            </a:r>
            <a:r>
              <a:rPr lang="ru-RU" sz="4400" dirty="0"/>
              <a:t>рискованного поведения в области здоровья и в меньшей </a:t>
            </a:r>
            <a:r>
              <a:rPr lang="ru-RU" sz="4400" dirty="0" smtClean="0"/>
              <a:t>степени </a:t>
            </a:r>
            <a:r>
              <a:rPr lang="ru-RU" sz="4400" dirty="0"/>
              <a:t>вовлекаются в устойчивые формы </a:t>
            </a:r>
            <a:r>
              <a:rPr lang="ru-RU" sz="4400" dirty="0" err="1"/>
              <a:t>саморазрушающего</a:t>
            </a:r>
            <a:r>
              <a:rPr lang="ru-RU" sz="4400" dirty="0"/>
              <a:t> поведения</a:t>
            </a:r>
            <a:r>
              <a:rPr lang="ru-RU" sz="4000" dirty="0" smtClean="0"/>
              <a:t>.</a:t>
            </a:r>
            <a:endParaRPr lang="ru-RU" sz="4000" dirty="0"/>
          </a:p>
          <a:p>
            <a:endParaRPr sz="4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838200" y="1535970"/>
            <a:ext cx="10515600" cy="4640993"/>
          </a:xfrm>
        </p:spPr>
        <p:txBody>
          <a:bodyPr/>
          <a:lstStyle/>
          <a:p>
            <a:pPr marL="109728" indent="0" algn="ctr">
              <a:buNone/>
            </a:pPr>
            <a:r>
              <a:rPr lang="ru-RU" sz="3600" dirty="0"/>
              <a:t>Скорее всего, решающее значение имеет наличие положительных эмоциональных отношений (любви, поддержки). </a:t>
            </a:r>
            <a:r>
              <a:rPr lang="ru-RU" sz="3600" b="1" dirty="0"/>
              <a:t>В случае наличия положительных отношений к ребенку директивность воспринимается как забота и беспокойство, </a:t>
            </a:r>
            <a:r>
              <a:rPr lang="ru-RU" sz="3600" dirty="0"/>
              <a:t>а в случае отсутствия положительных отношений, враждебность и директивность воспринимаются </a:t>
            </a:r>
          </a:p>
          <a:p>
            <a:pPr marL="109728" indent="0" algn="ctr">
              <a:buNone/>
            </a:pPr>
            <a:r>
              <a:rPr lang="ru-RU" sz="3600" dirty="0"/>
              <a:t>как </a:t>
            </a:r>
            <a:r>
              <a:rPr lang="ru-RU" sz="3600" b="1" dirty="0"/>
              <a:t>подавление и контроль. </a:t>
            </a:r>
          </a:p>
          <a:p>
            <a:endParaRPr lang="ru-RU" sz="3600" dirty="0"/>
          </a:p>
          <a:p>
            <a:endParaRPr sz="36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838200" y="1178162"/>
            <a:ext cx="10515600" cy="4998801"/>
          </a:xfrm>
        </p:spPr>
        <p:txBody>
          <a:bodyPr/>
          <a:lstStyle/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b="1" dirty="0" smtClean="0"/>
              <a:t>Несколько явных родительских установок и убеждений, реализация которых способствует  превращению ребенка зависимое существо (возможно это произойдет уже после смерти родителей):</a:t>
            </a:r>
          </a:p>
          <a:p>
            <a:pPr algn="ctr">
              <a:buNone/>
            </a:pPr>
            <a:r>
              <a:rPr lang="ru-RU" sz="2400" dirty="0" smtClean="0"/>
              <a:t>1.      Я буду контролировать своих детей, поскольку  знаю, что для них лучше</a:t>
            </a:r>
          </a:p>
          <a:p>
            <a:pPr marL="0" indent="0">
              <a:buNone/>
            </a:pPr>
            <a:r>
              <a:rPr lang="ru-RU" sz="2400" dirty="0" smtClean="0"/>
              <a:t>2.      Я знаю, что для них лучше, поскольку я старше, опытнее и умнее</a:t>
            </a:r>
          </a:p>
          <a:p>
            <a:pPr marL="0" indent="0">
              <a:buNone/>
            </a:pPr>
            <a:r>
              <a:rPr lang="ru-RU" sz="2400" dirty="0" smtClean="0"/>
              <a:t>3.      И поскольку для детей я приготовлю лучшую судьбу, они мне будут обязаны</a:t>
            </a:r>
          </a:p>
          <a:p>
            <a:pPr marL="0" indent="0">
              <a:buNone/>
            </a:pPr>
            <a:r>
              <a:rPr lang="ru-RU" sz="2400" dirty="0" smtClean="0"/>
              <a:t>4.      И все это я делаю потому, что мои дети гораздо 	важнее чем я сам</a:t>
            </a:r>
          </a:p>
          <a:p>
            <a:pPr marL="0" indent="0">
              <a:buNone/>
            </a:pPr>
            <a:r>
              <a:rPr lang="ru-RU" sz="2400" dirty="0" smtClean="0"/>
              <a:t>5.      Лишь совершая это, я могу сказать себе – я 	совершенный родитель.</a:t>
            </a:r>
          </a:p>
          <a:p>
            <a:endParaRPr lang="ru-RU" dirty="0"/>
          </a:p>
          <a:p/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66712" y="500042"/>
          <a:ext cx="11049078" cy="5917336"/>
        </p:xfrm>
        <a:graphic>
          <a:graphicData uri="http://schemas.openxmlformats.org/drawingml/2006/table">
            <a:tbl>
              <a:tblPr>
                <a:tableStyleId>{E929F9F4-4A8F-4326-A1B4-22849713DDAB}</a:tableStyleId>
              </a:tblPr>
              <a:tblGrid>
                <a:gridCol w="5524539"/>
                <a:gridCol w="5524539"/>
              </a:tblGrid>
              <a:tr h="255816">
                <a:tc>
                  <a:txBody>
                    <a:bodyPr lIns="0" tIns="0" rIns="0" bIns="0" anchor="ctr"/>
                    <a:lstStyle/>
                    <a:p>
                      <a:pPr algn="ctr" defTabSz="914400">
                        <a:spcAft>
                          <a:spcPts val="0"/>
                        </a:spcAft>
                      </a:pPr>
                      <a:r>
                        <a:rPr lang="ru-RU" sz="1200" dirty="0">
                          <a:highlight>
                            <a:srgbClr val="008080"/>
                          </a:highlight>
                        </a:rPr>
                        <a:t>Здоровая семья</a:t>
                      </a:r>
                      <a:endParaRPr lang="ru-RU" sz="1200" dirty="0">
                        <a:highlight>
                          <a:srgbClr val="008080"/>
                        </a:highlight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 lIns="0" tIns="0" rIns="0" bIns="0" anchor="ctr"/>
                    <a:lstStyle/>
                    <a:p>
                      <a:pPr algn="ctr" defTabSz="914400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highlight>
                            <a:srgbClr val="008080"/>
                          </a:highlight>
                        </a:rPr>
                        <a:t>Дисфункциональная</a:t>
                      </a:r>
                      <a:r>
                        <a:rPr lang="ru-RU" sz="1200" dirty="0">
                          <a:highlight>
                            <a:srgbClr val="008080"/>
                          </a:highlight>
                        </a:rPr>
                        <a:t> или проблемная семья</a:t>
                      </a:r>
                      <a:endParaRPr lang="ru-RU" sz="1200" dirty="0">
                        <a:highlight>
                          <a:srgbClr val="008080"/>
                        </a:highlight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1534893">
                <a:tc>
                  <a:txBody>
                    <a:bodyPr lIns="0" tIns="0" rIns="0" bIns="0"/>
                    <a:lstStyle/>
                    <a:p>
                      <a:pPr defTabSz="914400">
                        <a:spcAft>
                          <a:spcPts val="0"/>
                        </a:spcAft>
                      </a:pPr>
                      <a:r>
                        <a:rPr lang="ru-RU" sz="1600" dirty="0">
                          <a:highlight>
                            <a:srgbClr val="008080"/>
                          </a:highlight>
                        </a:rPr>
                        <a:t>Члены семьи понимают, что все они разные и каждый из них — личность.</a:t>
                      </a:r>
                      <a:br>
                        <a:rPr lang="ru-RU" sz="1600" dirty="0">
                          <a:highlight>
                            <a:srgbClr val="008080"/>
                          </a:highlight>
                        </a:rPr>
                      </a:br>
                      <a:r>
                        <a:rPr lang="ru-RU" sz="1600" dirty="0">
                          <a:highlight>
                            <a:srgbClr val="008080"/>
                          </a:highlight>
                        </a:rPr>
                        <a:t>Одни из них мужчины, другие — женщины. У одних русые волосы, у других рыжие. Одни любят мясо, другие — терпеть его не могут.</a:t>
                      </a:r>
                      <a:br>
                        <a:rPr lang="ru-RU" sz="1600" dirty="0">
                          <a:highlight>
                            <a:srgbClr val="008080"/>
                          </a:highlight>
                        </a:rPr>
                      </a:br>
                      <a:r>
                        <a:rPr lang="ru-RU" sz="1600" dirty="0">
                          <a:highlight>
                            <a:srgbClr val="008080"/>
                          </a:highlight>
                        </a:rPr>
                        <a:t>Одни молодые, другие — постарше.</a:t>
                      </a:r>
                      <a:endParaRPr lang="ru-RU" sz="1600" dirty="0">
                        <a:highlight>
                          <a:srgbClr val="008080"/>
                        </a:highlight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lIns="0" tIns="0" rIns="0" bIns="0"/>
                    <a:lstStyle/>
                    <a:p>
                      <a:pPr defTabSz="914400">
                        <a:spcAft>
                          <a:spcPts val="0"/>
                        </a:spcAft>
                      </a:pPr>
                      <a:r>
                        <a:rPr lang="ru-RU" sz="1600" dirty="0">
                          <a:highlight>
                            <a:srgbClr val="008080"/>
                          </a:highlight>
                        </a:rPr>
                        <a:t>Людям, живущим в </a:t>
                      </a:r>
                      <a:r>
                        <a:rPr lang="ru-RU" sz="1600" dirty="0" err="1">
                          <a:highlight>
                            <a:srgbClr val="008080"/>
                          </a:highlight>
                        </a:rPr>
                        <a:t>дисфункциональных</a:t>
                      </a:r>
                      <a:r>
                        <a:rPr lang="ru-RU" sz="1600" dirty="0">
                          <a:highlight>
                            <a:srgbClr val="008080"/>
                          </a:highlight>
                        </a:rPr>
                        <a:t> семьях, бывает трудно признать право на различность. В таких семьях быть другим — значит быть плохим. А это уже повод, чтобы тебя не любили.</a:t>
                      </a:r>
                      <a:endParaRPr lang="ru-RU" sz="1600" dirty="0">
                        <a:highlight>
                          <a:srgbClr val="008080"/>
                        </a:highlight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8471">
                <a:tc>
                  <a:txBody>
                    <a:bodyPr lIns="0" tIns="0" rIns="0" bIns="0"/>
                    <a:lstStyle/>
                    <a:p>
                      <a:pPr defTabSz="914400">
                        <a:spcAft>
                          <a:spcPts val="0"/>
                        </a:spcAft>
                      </a:pPr>
                      <a:r>
                        <a:rPr lang="ru-RU" sz="1600" dirty="0">
                          <a:highlight>
                            <a:srgbClr val="008080"/>
                          </a:highlight>
                        </a:rPr>
                        <a:t>Члены здоровых семей осознают, что между членами семьи могут быть различия. Одна и та же картина может казаться красивой одним, и уродливой другим.</a:t>
                      </a:r>
                      <a:br>
                        <a:rPr lang="ru-RU" sz="1600" dirty="0">
                          <a:highlight>
                            <a:srgbClr val="008080"/>
                          </a:highlight>
                        </a:rPr>
                      </a:br>
                      <a:r>
                        <a:rPr lang="ru-RU" sz="1600" dirty="0">
                          <a:highlight>
                            <a:srgbClr val="008080"/>
                          </a:highlight>
                        </a:rPr>
                        <a:t>Один и тот же поступок может быть оценен по-разному.</a:t>
                      </a:r>
                      <a:endParaRPr lang="ru-RU" sz="1600" dirty="0">
                        <a:highlight>
                          <a:srgbClr val="008080"/>
                        </a:highlight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lIns="0" tIns="0" rIns="0" bIns="0"/>
                    <a:lstStyle/>
                    <a:p>
                      <a:pPr defTabSz="914400">
                        <a:spcAft>
                          <a:spcPts val="0"/>
                        </a:spcAft>
                      </a:pPr>
                      <a:r>
                        <a:rPr lang="ru-RU" sz="1600" dirty="0">
                          <a:highlight>
                            <a:srgbClr val="008080"/>
                          </a:highlight>
                        </a:rPr>
                        <a:t>В проблемных семьях часто пытаются не замечать разногласия или «замалчивать» их. Сами по себе разногласия кажутся членам семьи чем-то плохим.</a:t>
                      </a:r>
                      <a:endParaRPr lang="ru-RU" sz="1600" dirty="0">
                        <a:highlight>
                          <a:srgbClr val="008080"/>
                        </a:highlight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79078">
                <a:tc>
                  <a:txBody>
                    <a:bodyPr lIns="0" tIns="0" rIns="0" bIns="0"/>
                    <a:lstStyle/>
                    <a:p>
                      <a:pPr defTabSz="914400">
                        <a:spcAft>
                          <a:spcPts val="0"/>
                        </a:spcAft>
                      </a:pPr>
                      <a:r>
                        <a:rPr lang="ru-RU" sz="1600" dirty="0">
                          <a:highlight>
                            <a:srgbClr val="008080"/>
                          </a:highlight>
                        </a:rPr>
                        <a:t>Члены семьи откровенны друг с другом. Открыто говорят чего хотят, что думают, чувствуют. Говорят вслух о разногласиях. Посылают друг другу четкие, однозначные сигналы о том, чего хотят от других</a:t>
                      </a:r>
                      <a:endParaRPr lang="ru-RU" sz="1600" dirty="0">
                        <a:highlight>
                          <a:srgbClr val="008080"/>
                        </a:highlight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lIns="0" tIns="0" rIns="0" bIns="0"/>
                    <a:lstStyle/>
                    <a:p>
                      <a:pPr defTabSz="914400">
                        <a:spcAft>
                          <a:spcPts val="0"/>
                        </a:spcAft>
                      </a:pPr>
                      <a:r>
                        <a:rPr lang="ru-RU" sz="1600">
                          <a:highlight>
                            <a:srgbClr val="008080"/>
                          </a:highlight>
                        </a:rPr>
                        <a:t>Недоверие и страх не позволяет членам семьи открыто делиться с другими своими мыслями и чувствами</a:t>
                      </a:r>
                      <a:endParaRPr lang="ru-RU" sz="1600">
                        <a:highlight>
                          <a:srgbClr val="008080"/>
                        </a:highlight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67447">
                <a:tc>
                  <a:txBody>
                    <a:bodyPr lIns="0" tIns="0" rIns="0" bIns="0"/>
                    <a:lstStyle/>
                    <a:p>
                      <a:pPr defTabSz="914400">
                        <a:spcAft>
                          <a:spcPts val="0"/>
                        </a:spcAft>
                      </a:pPr>
                      <a:r>
                        <a:rPr lang="ru-RU" sz="1600" dirty="0">
                          <a:highlight>
                            <a:srgbClr val="008080"/>
                          </a:highlight>
                        </a:rPr>
                        <a:t>Члены семьи знают, что доставляет им радость и удовольствие и говорят об этом со своими близкими</a:t>
                      </a:r>
                      <a:endParaRPr lang="ru-RU" sz="1600" dirty="0">
                        <a:highlight>
                          <a:srgbClr val="008080"/>
                        </a:highlight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lIns="0" tIns="0" rIns="0" bIns="0"/>
                    <a:lstStyle/>
                    <a:p>
                      <a:pPr defTabSz="914400">
                        <a:spcAft>
                          <a:spcPts val="0"/>
                        </a:spcAft>
                      </a:pPr>
                      <a:r>
                        <a:rPr lang="ru-RU" sz="1600">
                          <a:highlight>
                            <a:srgbClr val="008080"/>
                          </a:highlight>
                        </a:rPr>
                        <a:t>Разговоры об удовольствии часто так же трудны, как и разговоры о боли.</a:t>
                      </a:r>
                      <a:endParaRPr lang="ru-RU" sz="1600">
                        <a:highlight>
                          <a:srgbClr val="008080"/>
                        </a:highlight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11631">
                <a:tc>
                  <a:txBody>
                    <a:bodyPr lIns="0" tIns="0" rIns="0" bIns="0"/>
                    <a:lstStyle/>
                    <a:p>
                      <a:pPr defTabSz="914400">
                        <a:spcAft>
                          <a:spcPts val="0"/>
                        </a:spcAft>
                      </a:pPr>
                      <a:r>
                        <a:rPr lang="ru-RU" sz="1600">
                          <a:highlight>
                            <a:srgbClr val="008080"/>
                          </a:highlight>
                        </a:rPr>
                        <a:t>Здоровые семьи говорят о существующих проблемах и стараются их решить</a:t>
                      </a:r>
                      <a:endParaRPr lang="ru-RU" sz="1600">
                        <a:highlight>
                          <a:srgbClr val="008080"/>
                        </a:highlight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lIns="0" tIns="0" rIns="0" bIns="0"/>
                    <a:lstStyle/>
                    <a:p>
                      <a:pPr defTabSz="914400"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highlight>
                            <a:srgbClr val="008080"/>
                          </a:highlight>
                        </a:rPr>
                        <a:t>Дисфункциональные</a:t>
                      </a:r>
                      <a:r>
                        <a:rPr lang="ru-RU" sz="1600" dirty="0">
                          <a:highlight>
                            <a:srgbClr val="008080"/>
                          </a:highlight>
                        </a:rPr>
                        <a:t> семьи делают вид, что проблем нет.</a:t>
                      </a:r>
                      <a:endParaRPr lang="ru-RU" sz="1600" dirty="0">
                        <a:highlight>
                          <a:srgbClr val="008080"/>
                        </a:highlight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 noEditPoints="1"/>
          </p:cNvSpPr>
          <p:nvPr>
            <p:ph idx="1"/>
          </p:nvPr>
        </p:nvSpPr>
        <p:spPr>
          <a:xfrm>
            <a:off x="609600" y="1071546"/>
            <a:ext cx="10670976" cy="358159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3600" b="1" dirty="0" smtClean="0"/>
              <a:t>Не чувствуй</a:t>
            </a:r>
            <a:r>
              <a:rPr lang="ru-RU" sz="3600" dirty="0" smtClean="0"/>
              <a:t>. Нельзя открыто выражать свои чувства, особенно негативные. Если что-то не нравится – молчи. Также в </a:t>
            </a:r>
            <a:r>
              <a:rPr lang="ru-RU" sz="3600" dirty="0" err="1" smtClean="0"/>
              <a:t>дисфункциональных</a:t>
            </a:r>
            <a:r>
              <a:rPr lang="ru-RU" sz="3600" dirty="0" smtClean="0"/>
              <a:t> семьях редко можно увидеть объятия или поцелуи. </a:t>
            </a:r>
          </a:p>
          <a:p>
            <a:pPr marL="0" indent="0">
              <a:buNone/>
            </a:pPr>
            <a:r>
              <a:rPr lang="ru-RU" sz="3600" b="1" dirty="0" smtClean="0"/>
              <a:t>Не говори</a:t>
            </a:r>
            <a:r>
              <a:rPr lang="ru-RU" sz="3600" dirty="0" smtClean="0"/>
              <a:t>. Нельзя обсуждать проблемы и табуированные темы. Самым распространенным запретом является беседа о сексуальных потребностях. Не принято прямо высказывать свои мысли, просьбы и желания. </a:t>
            </a:r>
          </a:p>
        </p:txBody>
      </p:sp>
      <p:sp>
        <p:nvSpPr>
          <p:cNvPr id="3" name="Заголовок 2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Правила трех «не»</a:t>
            </a:r>
            <a:endParaRPr lang="ru-RU" dirty="0"/>
          </a:p>
        </p:txBody>
      </p:sp>
      <p:pic>
        <p:nvPicPr>
          <p:cNvPr id="2050" name="Picture 2" descr="http://xn--911-qdd4bsn3a.xn--p1ai/images/novosti/2016/03/dysfunctional_family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096000" y="4221088"/>
            <a:ext cx="4923136" cy="24627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600" b="1" dirty="0"/>
              <a:t>Не доверяй</a:t>
            </a:r>
            <a:r>
              <a:rPr lang="ru-RU" sz="3600" dirty="0"/>
              <a:t>. Мало того, что </a:t>
            </a:r>
            <a:r>
              <a:rPr lang="ru-RU" sz="3600" dirty="0" err="1"/>
              <a:t>дисфункциональные</a:t>
            </a:r>
            <a:r>
              <a:rPr lang="ru-RU" sz="3600" dirty="0"/>
              <a:t> семьи не умеют сами решать конфликты, так они не обсуждают их с другими и не обращаются за помощью. Таким </a:t>
            </a:r>
            <a:r>
              <a:rPr lang="ru-RU" sz="3600" dirty="0" err="1"/>
              <a:t>микрогруппам</a:t>
            </a:r>
            <a:r>
              <a:rPr lang="ru-RU" sz="3600" dirty="0"/>
              <a:t> привычнее жить в социальной изоляции. Поэтому все силы тратятся на поддержание ложного образа образцовой семьи. </a:t>
            </a:r>
          </a:p>
          <a:p>
            <a:pPr algn="ctr"/>
            <a:endParaRPr lang="ru-RU" sz="3600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Oval 2"/>
          <p:cNvSpPr>
            <a:spLocks noChangeArrowheads="1"/>
          </p:cNvSpPr>
          <p:nvPr/>
        </p:nvSpPr>
        <p:spPr bwMode="auto">
          <a:xfrm>
            <a:off x="3454400" y="1905000"/>
            <a:ext cx="4470400" cy="3276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9pPr>
          </a:lstStyle>
          <a:p>
            <a:pPr algn="ctr" eaLnBrk="1" hangingPunct="1"/>
            <a:r>
              <a:rPr lang="ru-RU" altLang="ru-RU" sz="2000" b="1">
                <a:latin typeface="Arial" pitchFamily="34" charset="0" panose="020B0604020202020204"/>
              </a:rPr>
              <a:t>ЗАВИСИМОСТЬ </a:t>
            </a:r>
          </a:p>
          <a:p>
            <a:pPr algn="ctr" eaLnBrk="1" hangingPunct="1"/>
            <a:r>
              <a:rPr lang="ru-RU" altLang="ru-RU" sz="2000" b="1">
                <a:latin typeface="Arial" pitchFamily="34" charset="0" panose="020B0604020202020204"/>
              </a:rPr>
              <a:t>ОТ ПАВ</a:t>
            </a:r>
          </a:p>
          <a:p>
            <a:pPr algn="ctr" eaLnBrk="1" hangingPunct="1"/>
            <a:endParaRPr lang="ru-RU" altLang="ru-RU" sz="1800">
              <a:latin typeface="Arial" pitchFamily="34" charset="0" panose="020B0604020202020204"/>
            </a:endParaRPr>
          </a:p>
        </p:txBody>
      </p:sp>
      <p:sp>
        <p:nvSpPr>
          <p:cNvPr id="4099" name="Oval 5"/>
          <p:cNvSpPr>
            <a:spLocks noChangeArrowheads="1"/>
          </p:cNvSpPr>
          <p:nvPr/>
        </p:nvSpPr>
        <p:spPr bwMode="auto">
          <a:xfrm>
            <a:off x="6864351" y="4508500"/>
            <a:ext cx="2686049" cy="1968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9pPr>
          </a:lstStyle>
          <a:p>
            <a:pPr algn="ctr" eaLnBrk="1" hangingPunct="1"/>
            <a:r>
              <a:rPr lang="ru-RU" altLang="ru-RU" sz="1600" b="1">
                <a:latin typeface="Arial" pitchFamily="34" charset="0" panose="020B0604020202020204"/>
              </a:rPr>
              <a:t>Социальная</a:t>
            </a:r>
          </a:p>
          <a:p>
            <a:pPr algn="ctr" eaLnBrk="1" hangingPunct="1"/>
            <a:r>
              <a:rPr lang="ru-RU" altLang="ru-RU" sz="1600" b="1">
                <a:latin typeface="Arial" pitchFamily="34" charset="0" panose="020B0604020202020204"/>
              </a:rPr>
              <a:t> составляющая</a:t>
            </a:r>
          </a:p>
          <a:p>
            <a:pPr algn="ctr" eaLnBrk="1" hangingPunct="1"/>
            <a:endParaRPr lang="ru-RU" altLang="ru-RU" sz="1800">
              <a:latin typeface="Arial" pitchFamily="34" charset="0" panose="020B0604020202020204"/>
            </a:endParaRPr>
          </a:p>
        </p:txBody>
      </p:sp>
      <p:sp>
        <p:nvSpPr>
          <p:cNvPr id="4100" name="Oval 20"/>
          <p:cNvSpPr>
            <a:spLocks noChangeArrowheads="1"/>
          </p:cNvSpPr>
          <p:nvPr/>
        </p:nvSpPr>
        <p:spPr bwMode="auto">
          <a:xfrm>
            <a:off x="1488017" y="4292600"/>
            <a:ext cx="2641600" cy="1981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9pPr>
          </a:lstStyle>
          <a:p>
            <a:pPr algn="ctr" eaLnBrk="1" hangingPunct="1"/>
            <a:r>
              <a:rPr lang="ru-RU" altLang="ru-RU" sz="1600" b="1">
                <a:latin typeface="Arial" pitchFamily="34" charset="0" panose="020B0604020202020204"/>
              </a:rPr>
              <a:t>Церебральная</a:t>
            </a:r>
          </a:p>
          <a:p>
            <a:pPr algn="ctr" eaLnBrk="1" hangingPunct="1"/>
            <a:r>
              <a:rPr lang="ru-RU" altLang="ru-RU" sz="1600" b="1">
                <a:latin typeface="Arial" pitchFamily="34" charset="0" panose="020B0604020202020204"/>
              </a:rPr>
              <a:t> составляющая</a:t>
            </a:r>
          </a:p>
          <a:p>
            <a:pPr algn="ctr" eaLnBrk="1" hangingPunct="1"/>
            <a:endParaRPr lang="ru-RU" altLang="ru-RU" sz="1800">
              <a:latin typeface="Arial" pitchFamily="34" charset="0" panose="020B0604020202020204"/>
            </a:endParaRPr>
          </a:p>
        </p:txBody>
      </p:sp>
      <p:sp>
        <p:nvSpPr>
          <p:cNvPr id="4101" name="Oval 21"/>
          <p:cNvSpPr>
            <a:spLocks noChangeArrowheads="1"/>
          </p:cNvSpPr>
          <p:nvPr/>
        </p:nvSpPr>
        <p:spPr bwMode="auto">
          <a:xfrm>
            <a:off x="7535333" y="1125538"/>
            <a:ext cx="2641601" cy="1981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9pPr>
          </a:lstStyle>
          <a:p>
            <a:pPr algn="ctr" eaLnBrk="1" hangingPunct="1"/>
            <a:r>
              <a:rPr lang="ru-RU" altLang="ru-RU" sz="1600" b="1">
                <a:latin typeface="Arial" pitchFamily="34" charset="0" panose="020B0604020202020204"/>
              </a:rPr>
              <a:t>Психологическая</a:t>
            </a:r>
          </a:p>
          <a:p>
            <a:pPr algn="ctr" eaLnBrk="1" hangingPunct="1"/>
            <a:r>
              <a:rPr lang="ru-RU" altLang="ru-RU" sz="1600" b="1">
                <a:latin typeface="Arial" pitchFamily="34" charset="0" panose="020B0604020202020204"/>
              </a:rPr>
              <a:t> составляющая</a:t>
            </a:r>
          </a:p>
          <a:p>
            <a:pPr algn="ctr" eaLnBrk="1" hangingPunct="1"/>
            <a:endParaRPr lang="ru-RU" altLang="ru-RU" sz="1800">
              <a:latin typeface="Arial" pitchFamily="34" charset="0" panose="020B0604020202020204"/>
            </a:endParaRPr>
          </a:p>
        </p:txBody>
      </p:sp>
      <p:sp>
        <p:nvSpPr>
          <p:cNvPr id="4102" name="Oval 22"/>
          <p:cNvSpPr>
            <a:spLocks noChangeArrowheads="1"/>
          </p:cNvSpPr>
          <p:nvPr/>
        </p:nvSpPr>
        <p:spPr bwMode="auto">
          <a:xfrm>
            <a:off x="1219200" y="1143000"/>
            <a:ext cx="2641600" cy="1981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9pPr>
          </a:lstStyle>
          <a:p>
            <a:pPr algn="ctr" eaLnBrk="1" hangingPunct="1"/>
            <a:r>
              <a:rPr lang="ru-RU" altLang="ru-RU" sz="1600" b="1">
                <a:latin typeface="Arial" pitchFamily="34" charset="0" panose="020B0604020202020204"/>
              </a:rPr>
              <a:t>Соматическая</a:t>
            </a:r>
          </a:p>
          <a:p>
            <a:pPr algn="ctr" eaLnBrk="1" hangingPunct="1"/>
            <a:r>
              <a:rPr lang="ru-RU" altLang="ru-RU" sz="1600" b="1">
                <a:latin typeface="Arial" pitchFamily="34" charset="0" panose="020B0604020202020204"/>
              </a:rPr>
              <a:t> составляющая</a:t>
            </a:r>
          </a:p>
          <a:p>
            <a:pPr algn="ctr" eaLnBrk="1" hangingPunct="1"/>
            <a:endParaRPr lang="ru-RU" altLang="ru-RU" sz="1800">
              <a:latin typeface="Arial" pitchFamily="34" charset="0" panose="020B0604020202020204"/>
            </a:endParaRPr>
          </a:p>
        </p:txBody>
      </p:sp>
      <p:sp>
        <p:nvSpPr>
          <p:cNvPr id="131095" name="Rectangle 23"/>
          <p:cNvSpPr>
            <a:spLocks noChangeArrowheads="1"/>
          </p:cNvSpPr>
          <p:nvPr/>
        </p:nvSpPr>
        <p:spPr bwMode="auto">
          <a:xfrm>
            <a:off x="14224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 panose="05000000000000000000"/>
              <a:buNone/>
            </a:pPr>
            <a:r>
              <a:rPr lang="ru-RU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tigoni Med" pitchFamily="34" charset="0"/>
              </a:rPr>
              <a:t>МОДЕЛЬ ЗАВИСИМОСТИ ОТ </a:t>
            </a: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tigoni Med" pitchFamily="34" charset="0"/>
              </a:rPr>
              <a:t>ПАВ</a:t>
            </a:r>
            <a:endParaRPr lang="en-US" b="1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ntigoni Med" pitchFamily="34" charset="0"/>
            </a:endParaRPr>
          </a:p>
        </p:txBody>
      </p:sp>
      <p:sp>
        <p:nvSpPr>
          <p:cNvPr id="4104" name="AutoShape 24"/>
          <p:cNvSpPr>
            <a:spLocks noChangeArrowheads="1"/>
          </p:cNvSpPr>
          <p:nvPr/>
        </p:nvSpPr>
        <p:spPr bwMode="auto">
          <a:xfrm>
            <a:off x="2235200" y="914400"/>
            <a:ext cx="711200" cy="381000"/>
          </a:xfrm>
          <a:prstGeom prst="leftArrow">
            <a:avLst>
              <a:gd name="adj1" fmla="val 50000"/>
              <a:gd name="adj2" fmla="val 3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 panose="05000000000000000000"/>
              <a:buChar char="n"/>
              <a:defRPr sz="3200">
                <a:solidFill>
                  <a:schemeClr val="tx1"/>
                </a:solidFill>
                <a:latin typeface="Tahoma" pitchFamily="34" charset="0" panose="020B0604030504040204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 panose="05000000000000000000"/>
              <a:buChar char="n"/>
              <a:defRPr sz="2800">
                <a:solidFill>
                  <a:schemeClr val="tx1"/>
                </a:solidFill>
                <a:latin typeface="Tahoma" pitchFamily="34" charset="0" panose="020B0604030504040204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 panose="05000000000000000000"/>
              <a:buChar char="n"/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9pPr>
          </a:lstStyle>
          <a:p>
            <a:pPr eaLnBrk="1" hangingPunct="1">
              <a:spcBef>
                <a:spcPct val="0"/>
              </a:spcBef>
              <a:buSzPct val="100000"/>
              <a:buFontTx/>
              <a:buNone/>
            </a:pPr>
            <a:endParaRPr lang="ru-RU" altLang="ru-RU" sz="2400"/>
          </a:p>
        </p:txBody>
      </p:sp>
      <p:sp>
        <p:nvSpPr>
          <p:cNvPr id="4105" name="AutoShape 25"/>
          <p:cNvSpPr>
            <a:spLocks noChangeArrowheads="1"/>
          </p:cNvSpPr>
          <p:nvPr/>
        </p:nvSpPr>
        <p:spPr bwMode="auto">
          <a:xfrm flipH="1">
            <a:off x="2133600" y="2895600"/>
            <a:ext cx="711200" cy="381000"/>
          </a:xfrm>
          <a:prstGeom prst="leftArrow">
            <a:avLst>
              <a:gd name="adj1" fmla="val 50000"/>
              <a:gd name="adj2" fmla="val 3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 panose="05000000000000000000"/>
              <a:buChar char="n"/>
              <a:defRPr sz="3200">
                <a:solidFill>
                  <a:schemeClr val="tx1"/>
                </a:solidFill>
                <a:latin typeface="Tahoma" pitchFamily="34" charset="0" panose="020B0604030504040204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 panose="05000000000000000000"/>
              <a:buChar char="n"/>
              <a:defRPr sz="2800">
                <a:solidFill>
                  <a:schemeClr val="tx1"/>
                </a:solidFill>
                <a:latin typeface="Tahoma" pitchFamily="34" charset="0" panose="020B0604030504040204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 panose="05000000000000000000"/>
              <a:buChar char="n"/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9pPr>
          </a:lstStyle>
          <a:p>
            <a:pPr eaLnBrk="1" hangingPunct="1">
              <a:spcBef>
                <a:spcPct val="0"/>
              </a:spcBef>
              <a:buSzPct val="100000"/>
              <a:buFontTx/>
              <a:buNone/>
            </a:pPr>
            <a:endParaRPr lang="ru-RU" altLang="ru-RU" sz="2400"/>
          </a:p>
        </p:txBody>
      </p:sp>
      <p:sp>
        <p:nvSpPr>
          <p:cNvPr id="4106" name="AutoShape 26"/>
          <p:cNvSpPr>
            <a:spLocks noChangeArrowheads="1"/>
          </p:cNvSpPr>
          <p:nvPr/>
        </p:nvSpPr>
        <p:spPr bwMode="auto">
          <a:xfrm>
            <a:off x="2336800" y="4114800"/>
            <a:ext cx="711200" cy="381000"/>
          </a:xfrm>
          <a:prstGeom prst="leftArrow">
            <a:avLst>
              <a:gd name="adj1" fmla="val 50000"/>
              <a:gd name="adj2" fmla="val 3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 panose="05000000000000000000"/>
              <a:buChar char="n"/>
              <a:defRPr sz="3200">
                <a:solidFill>
                  <a:schemeClr val="tx1"/>
                </a:solidFill>
                <a:latin typeface="Tahoma" pitchFamily="34" charset="0" panose="020B0604030504040204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 panose="05000000000000000000"/>
              <a:buChar char="n"/>
              <a:defRPr sz="2800">
                <a:solidFill>
                  <a:schemeClr val="tx1"/>
                </a:solidFill>
                <a:latin typeface="Tahoma" pitchFamily="34" charset="0" panose="020B0604030504040204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 panose="05000000000000000000"/>
              <a:buChar char="n"/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9pPr>
          </a:lstStyle>
          <a:p>
            <a:pPr eaLnBrk="1" hangingPunct="1">
              <a:spcBef>
                <a:spcPct val="0"/>
              </a:spcBef>
              <a:buSzPct val="100000"/>
              <a:buFontTx/>
              <a:buNone/>
            </a:pPr>
            <a:endParaRPr lang="ru-RU" altLang="ru-RU" sz="2400"/>
          </a:p>
        </p:txBody>
      </p:sp>
      <p:sp>
        <p:nvSpPr>
          <p:cNvPr id="4107" name="AutoShape 27"/>
          <p:cNvSpPr>
            <a:spLocks noChangeArrowheads="1"/>
          </p:cNvSpPr>
          <p:nvPr/>
        </p:nvSpPr>
        <p:spPr bwMode="auto">
          <a:xfrm>
            <a:off x="7924800" y="4267200"/>
            <a:ext cx="711200" cy="381000"/>
          </a:xfrm>
          <a:prstGeom prst="leftArrow">
            <a:avLst>
              <a:gd name="adj1" fmla="val 50000"/>
              <a:gd name="adj2" fmla="val 3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 panose="05000000000000000000"/>
              <a:buChar char="n"/>
              <a:defRPr sz="3200">
                <a:solidFill>
                  <a:schemeClr val="tx1"/>
                </a:solidFill>
                <a:latin typeface="Tahoma" pitchFamily="34" charset="0" panose="020B0604030504040204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 panose="05000000000000000000"/>
              <a:buChar char="n"/>
              <a:defRPr sz="2800">
                <a:solidFill>
                  <a:schemeClr val="tx1"/>
                </a:solidFill>
                <a:latin typeface="Tahoma" pitchFamily="34" charset="0" panose="020B0604030504040204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 panose="05000000000000000000"/>
              <a:buChar char="n"/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9pPr>
          </a:lstStyle>
          <a:p>
            <a:pPr eaLnBrk="1" hangingPunct="1">
              <a:spcBef>
                <a:spcPct val="0"/>
              </a:spcBef>
              <a:buSzPct val="100000"/>
              <a:buFontTx/>
              <a:buNone/>
            </a:pPr>
            <a:endParaRPr lang="ru-RU" altLang="ru-RU" sz="2400"/>
          </a:p>
        </p:txBody>
      </p:sp>
      <p:sp>
        <p:nvSpPr>
          <p:cNvPr id="4108" name="AutoShape 28"/>
          <p:cNvSpPr>
            <a:spLocks noChangeArrowheads="1"/>
          </p:cNvSpPr>
          <p:nvPr/>
        </p:nvSpPr>
        <p:spPr bwMode="auto">
          <a:xfrm>
            <a:off x="5283200" y="1676400"/>
            <a:ext cx="711200" cy="381000"/>
          </a:xfrm>
          <a:prstGeom prst="leftArrow">
            <a:avLst>
              <a:gd name="adj1" fmla="val 50000"/>
              <a:gd name="adj2" fmla="val 3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 panose="05000000000000000000"/>
              <a:buChar char="n"/>
              <a:defRPr sz="3200">
                <a:solidFill>
                  <a:schemeClr val="tx1"/>
                </a:solidFill>
                <a:latin typeface="Tahoma" pitchFamily="34" charset="0" panose="020B0604030504040204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 panose="05000000000000000000"/>
              <a:buChar char="n"/>
              <a:defRPr sz="2800">
                <a:solidFill>
                  <a:schemeClr val="tx1"/>
                </a:solidFill>
                <a:latin typeface="Tahoma" pitchFamily="34" charset="0" panose="020B0604030504040204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 panose="05000000000000000000"/>
              <a:buChar char="n"/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9pPr>
          </a:lstStyle>
          <a:p>
            <a:pPr eaLnBrk="1" hangingPunct="1">
              <a:spcBef>
                <a:spcPct val="0"/>
              </a:spcBef>
              <a:buSzPct val="100000"/>
              <a:buFontTx/>
              <a:buNone/>
            </a:pPr>
            <a:endParaRPr lang="ru-RU" altLang="ru-RU" sz="2400"/>
          </a:p>
        </p:txBody>
      </p:sp>
      <p:sp>
        <p:nvSpPr>
          <p:cNvPr id="4109" name="AutoShape 29"/>
          <p:cNvSpPr>
            <a:spLocks noChangeArrowheads="1"/>
          </p:cNvSpPr>
          <p:nvPr/>
        </p:nvSpPr>
        <p:spPr bwMode="auto">
          <a:xfrm>
            <a:off x="8331200" y="990600"/>
            <a:ext cx="711200" cy="381000"/>
          </a:xfrm>
          <a:prstGeom prst="leftArrow">
            <a:avLst>
              <a:gd name="adj1" fmla="val 50000"/>
              <a:gd name="adj2" fmla="val 3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 panose="05000000000000000000"/>
              <a:buChar char="n"/>
              <a:defRPr sz="3200">
                <a:solidFill>
                  <a:schemeClr val="tx1"/>
                </a:solidFill>
                <a:latin typeface="Tahoma" pitchFamily="34" charset="0" panose="020B0604030504040204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 panose="05000000000000000000"/>
              <a:buChar char="n"/>
              <a:defRPr sz="2800">
                <a:solidFill>
                  <a:schemeClr val="tx1"/>
                </a:solidFill>
                <a:latin typeface="Tahoma" pitchFamily="34" charset="0" panose="020B0604030504040204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 panose="05000000000000000000"/>
              <a:buChar char="n"/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9pPr>
          </a:lstStyle>
          <a:p>
            <a:pPr eaLnBrk="1" hangingPunct="1">
              <a:spcBef>
                <a:spcPct val="0"/>
              </a:spcBef>
              <a:buSzPct val="100000"/>
              <a:buFontTx/>
              <a:buNone/>
            </a:pPr>
            <a:endParaRPr lang="ru-RU" altLang="ru-RU" sz="2400"/>
          </a:p>
        </p:txBody>
      </p:sp>
      <p:sp>
        <p:nvSpPr>
          <p:cNvPr id="4110" name="AutoShape 31"/>
          <p:cNvSpPr>
            <a:spLocks noChangeArrowheads="1"/>
          </p:cNvSpPr>
          <p:nvPr/>
        </p:nvSpPr>
        <p:spPr bwMode="auto">
          <a:xfrm flipH="1">
            <a:off x="2540000" y="6019800"/>
            <a:ext cx="711200" cy="381000"/>
          </a:xfrm>
          <a:prstGeom prst="leftArrow">
            <a:avLst>
              <a:gd name="adj1" fmla="val 50000"/>
              <a:gd name="adj2" fmla="val 3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 panose="05000000000000000000"/>
              <a:buChar char="n"/>
              <a:defRPr sz="3200">
                <a:solidFill>
                  <a:schemeClr val="tx1"/>
                </a:solidFill>
                <a:latin typeface="Tahoma" pitchFamily="34" charset="0" panose="020B0604030504040204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 panose="05000000000000000000"/>
              <a:buChar char="n"/>
              <a:defRPr sz="2800">
                <a:solidFill>
                  <a:schemeClr val="tx1"/>
                </a:solidFill>
                <a:latin typeface="Tahoma" pitchFamily="34" charset="0" panose="020B0604030504040204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 panose="05000000000000000000"/>
              <a:buChar char="n"/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9pPr>
          </a:lstStyle>
          <a:p>
            <a:pPr eaLnBrk="1" hangingPunct="1">
              <a:spcBef>
                <a:spcPct val="0"/>
              </a:spcBef>
              <a:buSzPct val="100000"/>
              <a:buFontTx/>
              <a:buNone/>
            </a:pPr>
            <a:endParaRPr lang="ru-RU" altLang="ru-RU" sz="2400"/>
          </a:p>
        </p:txBody>
      </p:sp>
      <p:sp>
        <p:nvSpPr>
          <p:cNvPr id="4111" name="AutoShape 32"/>
          <p:cNvSpPr>
            <a:spLocks noChangeArrowheads="1"/>
          </p:cNvSpPr>
          <p:nvPr/>
        </p:nvSpPr>
        <p:spPr bwMode="auto">
          <a:xfrm flipH="1">
            <a:off x="8432800" y="2971800"/>
            <a:ext cx="711200" cy="381000"/>
          </a:xfrm>
          <a:prstGeom prst="leftArrow">
            <a:avLst>
              <a:gd name="adj1" fmla="val 50000"/>
              <a:gd name="adj2" fmla="val 3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 panose="05000000000000000000"/>
              <a:buChar char="n"/>
              <a:defRPr sz="3200">
                <a:solidFill>
                  <a:schemeClr val="tx1"/>
                </a:solidFill>
                <a:latin typeface="Tahoma" pitchFamily="34" charset="0" panose="020B0604030504040204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 panose="05000000000000000000"/>
              <a:buChar char="n"/>
              <a:defRPr sz="2800">
                <a:solidFill>
                  <a:schemeClr val="tx1"/>
                </a:solidFill>
                <a:latin typeface="Tahoma" pitchFamily="34" charset="0" panose="020B0604030504040204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 panose="05000000000000000000"/>
              <a:buChar char="n"/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9pPr>
          </a:lstStyle>
          <a:p>
            <a:pPr eaLnBrk="1" hangingPunct="1">
              <a:spcBef>
                <a:spcPct val="0"/>
              </a:spcBef>
              <a:buSzPct val="100000"/>
              <a:buFontTx/>
              <a:buNone/>
            </a:pPr>
            <a:endParaRPr lang="ru-RU" altLang="ru-RU" sz="2400"/>
          </a:p>
        </p:txBody>
      </p:sp>
      <p:sp>
        <p:nvSpPr>
          <p:cNvPr id="4112" name="AutoShape 33"/>
          <p:cNvSpPr>
            <a:spLocks noChangeArrowheads="1"/>
          </p:cNvSpPr>
          <p:nvPr/>
        </p:nvSpPr>
        <p:spPr bwMode="auto">
          <a:xfrm flipH="1">
            <a:off x="5283200" y="4953000"/>
            <a:ext cx="711200" cy="381000"/>
          </a:xfrm>
          <a:prstGeom prst="leftArrow">
            <a:avLst>
              <a:gd name="adj1" fmla="val 50000"/>
              <a:gd name="adj2" fmla="val 3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 panose="05000000000000000000"/>
              <a:buChar char="n"/>
              <a:defRPr sz="3200">
                <a:solidFill>
                  <a:schemeClr val="tx1"/>
                </a:solidFill>
                <a:latin typeface="Tahoma" pitchFamily="34" charset="0" panose="020B0604030504040204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 panose="05000000000000000000"/>
              <a:buChar char="n"/>
              <a:defRPr sz="2800">
                <a:solidFill>
                  <a:schemeClr val="tx1"/>
                </a:solidFill>
                <a:latin typeface="Tahoma" pitchFamily="34" charset="0" panose="020B0604030504040204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 panose="05000000000000000000"/>
              <a:buChar char="n"/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9pPr>
          </a:lstStyle>
          <a:p>
            <a:pPr eaLnBrk="1" hangingPunct="1">
              <a:spcBef>
                <a:spcPct val="0"/>
              </a:spcBef>
              <a:buSzPct val="100000"/>
              <a:buFontTx/>
              <a:buNone/>
            </a:pPr>
            <a:endParaRPr lang="ru-RU" altLang="ru-RU" sz="2400"/>
          </a:p>
        </p:txBody>
      </p:sp>
      <p:sp>
        <p:nvSpPr>
          <p:cNvPr id="4113" name="AutoShape 34"/>
          <p:cNvSpPr>
            <a:spLocks noChangeArrowheads="1"/>
          </p:cNvSpPr>
          <p:nvPr/>
        </p:nvSpPr>
        <p:spPr bwMode="auto">
          <a:xfrm flipH="1">
            <a:off x="7924800" y="6248400"/>
            <a:ext cx="711200" cy="381000"/>
          </a:xfrm>
          <a:prstGeom prst="leftArrow">
            <a:avLst>
              <a:gd name="adj1" fmla="val 50000"/>
              <a:gd name="adj2" fmla="val 3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 panose="05000000000000000000"/>
              <a:buChar char="n"/>
              <a:defRPr sz="3200">
                <a:solidFill>
                  <a:schemeClr val="tx1"/>
                </a:solidFill>
                <a:latin typeface="Tahoma" pitchFamily="34" charset="0" panose="020B0604030504040204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 panose="05000000000000000000"/>
              <a:buChar char="n"/>
              <a:defRPr sz="2800">
                <a:solidFill>
                  <a:schemeClr val="tx1"/>
                </a:solidFill>
                <a:latin typeface="Tahoma" pitchFamily="34" charset="0" panose="020B0604030504040204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 panose="05000000000000000000"/>
              <a:buChar char="n"/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9pPr>
          </a:lstStyle>
          <a:p>
            <a:pPr eaLnBrk="1" hangingPunct="1">
              <a:spcBef>
                <a:spcPct val="0"/>
              </a:spcBef>
              <a:buSzPct val="100000"/>
              <a:buFontTx/>
              <a:buNone/>
            </a:pPr>
            <a:endParaRPr lang="ru-RU" altLang="ru-RU" sz="2400"/>
          </a:p>
        </p:txBody>
      </p:sp>
      <p:sp>
        <p:nvSpPr>
          <p:cNvPr id="4114" name="AutoShape 35"/>
          <p:cNvSpPr>
            <a:spLocks noChangeArrowheads="1"/>
          </p:cNvSpPr>
          <p:nvPr/>
        </p:nvSpPr>
        <p:spPr bwMode="auto">
          <a:xfrm>
            <a:off x="7620000" y="3276600"/>
            <a:ext cx="508000" cy="609600"/>
          </a:xfrm>
          <a:prstGeom prst="upArrow">
            <a:avLst>
              <a:gd name="adj1" fmla="val 50000"/>
              <a:gd name="adj2" fmla="val 40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 panose="05000000000000000000"/>
              <a:buChar char="n"/>
              <a:defRPr sz="3200">
                <a:solidFill>
                  <a:schemeClr val="tx1"/>
                </a:solidFill>
                <a:latin typeface="Tahoma" pitchFamily="34" charset="0" panose="020B0604030504040204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 panose="05000000000000000000"/>
              <a:buChar char="n"/>
              <a:defRPr sz="2800">
                <a:solidFill>
                  <a:schemeClr val="tx1"/>
                </a:solidFill>
                <a:latin typeface="Tahoma" pitchFamily="34" charset="0" panose="020B0604030504040204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 panose="05000000000000000000"/>
              <a:buChar char="n"/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9pPr>
          </a:lstStyle>
          <a:p>
            <a:pPr eaLnBrk="1" hangingPunct="1">
              <a:spcBef>
                <a:spcPct val="0"/>
              </a:spcBef>
              <a:buSzPct val="100000"/>
              <a:buFontTx/>
              <a:buNone/>
            </a:pPr>
            <a:endParaRPr lang="ru-RU" altLang="ru-RU" sz="2400"/>
          </a:p>
        </p:txBody>
      </p:sp>
      <p:sp>
        <p:nvSpPr>
          <p:cNvPr id="4115" name="AutoShape 36"/>
          <p:cNvSpPr>
            <a:spLocks noChangeArrowheads="1"/>
          </p:cNvSpPr>
          <p:nvPr/>
        </p:nvSpPr>
        <p:spPr bwMode="auto">
          <a:xfrm flipV="1">
            <a:off x="3149600" y="3200400"/>
            <a:ext cx="508000" cy="609600"/>
          </a:xfrm>
          <a:prstGeom prst="upArrow">
            <a:avLst>
              <a:gd name="adj1" fmla="val 50000"/>
              <a:gd name="adj2" fmla="val 40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 panose="05000000000000000000"/>
              <a:buChar char="n"/>
              <a:defRPr sz="3200">
                <a:solidFill>
                  <a:schemeClr val="tx1"/>
                </a:solidFill>
                <a:latin typeface="Tahoma" pitchFamily="34" charset="0" panose="020B0604030504040204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 panose="05000000000000000000"/>
              <a:buChar char="n"/>
              <a:defRPr sz="2800">
                <a:solidFill>
                  <a:schemeClr val="tx1"/>
                </a:solidFill>
                <a:latin typeface="Tahoma" pitchFamily="34" charset="0" panose="020B0604030504040204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 panose="05000000000000000000"/>
              <a:buChar char="n"/>
              <a:defRPr sz="2400">
                <a:solidFill>
                  <a:schemeClr val="tx1"/>
                </a:solidFill>
                <a:latin typeface="Tahoma" pitchFamily="34" charset="0" panose="020B0604030504040204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 panose="05000000000000000000"/>
              <a:buChar char="n"/>
              <a:defRPr sz="2000">
                <a:solidFill>
                  <a:schemeClr val="tx1"/>
                </a:solidFill>
                <a:latin typeface="Tahoma" pitchFamily="34" charset="0" panose="020B0604030504040204"/>
              </a:defRPr>
            </a:lvl9pPr>
          </a:lstStyle>
          <a:p>
            <a:pPr eaLnBrk="1" hangingPunct="1">
              <a:spcBef>
                <a:spcPct val="0"/>
              </a:spcBef>
              <a:buSzPct val="100000"/>
              <a:buFontTx/>
              <a:buNone/>
            </a:pPr>
            <a:endParaRPr lang="ru-RU" altLang="ru-RU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"/>
                                        <p:tgtEl>
                                          <p:spTgt spid="131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95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 noEditPoints="1"/>
          </p:cNvSpPr>
          <p:nvPr>
            <p:ph idx="1"/>
          </p:nvPr>
        </p:nvSpPr>
        <p:spPr>
          <a:xfrm>
            <a:off x="623392" y="548681"/>
            <a:ext cx="10972800" cy="417646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Дети из </a:t>
            </a:r>
            <a:r>
              <a:rPr lang="ru-RU" dirty="0" err="1" smtClean="0"/>
              <a:t>дисфункциональной</a:t>
            </a:r>
            <a:r>
              <a:rPr lang="ru-RU" dirty="0" smtClean="0"/>
              <a:t> семьи получают психологические травмы, которые в будущем могут проявиться в виде многих проблем:</a:t>
            </a:r>
          </a:p>
          <a:p>
            <a:r>
              <a:rPr lang="ru-RU" dirty="0" smtClean="0"/>
              <a:t>неуверенность в себе</a:t>
            </a:r>
          </a:p>
          <a:p>
            <a:r>
              <a:rPr lang="ru-RU" dirty="0" smtClean="0"/>
              <a:t>невротические расстройства</a:t>
            </a:r>
          </a:p>
          <a:p>
            <a:r>
              <a:rPr lang="ru-RU" u="sng" dirty="0" smtClean="0"/>
              <a:t>зависимости</a:t>
            </a:r>
            <a:r>
              <a:rPr lang="ru-RU" dirty="0" smtClean="0"/>
              <a:t> разного рода (наркотические, алкогольные, компьютерные и </a:t>
            </a:r>
            <a:r>
              <a:rPr lang="ru-RU" dirty="0" err="1" smtClean="0"/>
              <a:t>т.д</a:t>
            </a:r>
            <a:r>
              <a:rPr lang="ru-RU" dirty="0" smtClean="0"/>
              <a:t>)</a:t>
            </a:r>
          </a:p>
          <a:p>
            <a:r>
              <a:rPr lang="ru-RU" dirty="0" smtClean="0"/>
              <a:t> трудности с доверием </a:t>
            </a:r>
          </a:p>
          <a:p>
            <a:r>
              <a:rPr lang="ru-RU" dirty="0" smtClean="0"/>
              <a:t> социальной адаптацией</a:t>
            </a:r>
          </a:p>
          <a:p>
            <a:r>
              <a:rPr lang="ru-RU" dirty="0" smtClean="0"/>
              <a:t>невозможность выстроить близкие отношения с друзьями и противоположным полом. </a:t>
            </a:r>
          </a:p>
        </p:txBody>
      </p:sp>
      <p:pic>
        <p:nvPicPr>
          <p:cNvPr id="4098" name="Picture 2" descr="http://oprostatite.info/wp-content/uploads/2016/02/prichiny-psihogennoj-jerektilnoj-disfunkcii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711957" y="4661551"/>
            <a:ext cx="3513006" cy="20551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 noEditPoints="1"/>
          </p:cNvSpPr>
          <p:nvPr>
            <p:ph idx="1"/>
          </p:nvPr>
        </p:nvSpPr>
        <p:spPr>
          <a:xfrm>
            <a:off x="431370" y="476672"/>
            <a:ext cx="11041228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Употребление алкоголя, или любого другого </a:t>
            </a:r>
            <a:r>
              <a:rPr lang="ru-RU" sz="3200" dirty="0" err="1" smtClean="0"/>
              <a:t>психоактивного</a:t>
            </a:r>
            <a:r>
              <a:rPr lang="ru-RU" sz="3200" dirty="0" smtClean="0"/>
              <a:t> вещества в дальнейшем становится для человека жизненно важной потребностью, поскольку либо используется им для получения своеобразной психической анестезии, либо наркотик становится субъектом отношений с заранее известным итогом. Именно таким отношениям его обучили родители.</a:t>
            </a:r>
          </a:p>
          <a:p>
            <a:endParaRPr lang="ru-RU" sz="3200" dirty="0"/>
          </a:p>
        </p:txBody>
      </p:sp>
      <p:pic>
        <p:nvPicPr>
          <p:cNvPr id="5122" name="Picture 2" descr="https://im0-tub-ru.yandex.net/i?id=be7b7ef0bbe1f0338f62aeae620b13e6&amp;n=1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288021" y="4509120"/>
            <a:ext cx="4847862" cy="2234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/>
              <a:t>Что делать?</a:t>
            </a:r>
            <a:endParaRPr b="1"/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/>
              <a:t>1. Проводить диагностику родительско-детских отношений, начиная с детского садика</a:t>
            </a:r>
          </a:p>
          <a:p>
            <a:pPr marL="0" indent="0">
              <a:buNone/>
            </a:pPr>
            <a:r>
              <a:rPr lang="ru-RU"/>
              <a:t>2. Выявлять психологически неблагополучные семьи и формировать группу риска</a:t>
            </a:r>
          </a:p>
          <a:p>
            <a:pPr marL="0" indent="0">
              <a:buNone/>
            </a:pPr>
            <a:r>
              <a:rPr lang="ru-RU"/>
              <a:t>3. Организовывать психологическую помощь подобным семьям в целом и детям из дисфункциональных семей в частности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 smtClean="0"/>
              <a:t>Социально-педагогическая поддержка детей группы риска: Учеб. пособие для студ. </a:t>
            </a:r>
            <a:r>
              <a:rPr lang="ru-RU" dirty="0" err="1" smtClean="0"/>
              <a:t>высш</a:t>
            </a:r>
            <a:r>
              <a:rPr lang="ru-RU" dirty="0" smtClean="0"/>
              <a:t>. </a:t>
            </a:r>
            <a:r>
              <a:rPr lang="ru-RU" dirty="0" err="1" smtClean="0"/>
              <a:t>пед</a:t>
            </a:r>
            <a:r>
              <a:rPr lang="ru-RU" dirty="0" smtClean="0"/>
              <a:t>. учеб. заведений/ </a:t>
            </a:r>
            <a:r>
              <a:rPr lang="ru-RU" dirty="0" err="1" smtClean="0"/>
              <a:t>Л.Я.Олиференко</a:t>
            </a:r>
            <a:r>
              <a:rPr lang="ru-RU" dirty="0" smtClean="0"/>
              <a:t>, Т.И.Шульга, И.Ф.Дементьева. –М., 2002.  </a:t>
            </a:r>
            <a:endParaRPr lang="ru-RU" b="1" dirty="0" smtClean="0"/>
          </a:p>
          <a:p>
            <a:pPr marL="0" indent="0">
              <a:buNone/>
            </a:pPr>
            <a:r>
              <a:rPr lang="ru-RU" dirty="0" smtClean="0">
                <a:hlinkClick r:id="rId1"/>
              </a:rPr>
              <a:t>http://www.b17.ru/article/6124/</a:t>
            </a:r>
            <a:r>
              <a:rPr lang="ru-RU" dirty="0" smtClean="0"/>
              <a:t> «Роль </a:t>
            </a:r>
            <a:r>
              <a:rPr lang="ru-RU" dirty="0" err="1" smtClean="0"/>
              <a:t>дисфункциональной</a:t>
            </a:r>
            <a:r>
              <a:rPr lang="ru-RU" dirty="0" smtClean="0"/>
              <a:t> семьи в формировании зависимого поведения у подростков» Пестов Максим Геннадьевич </a:t>
            </a:r>
            <a:endParaRPr lang="ru-RU" b="1" i="1" dirty="0" smtClean="0"/>
          </a:p>
          <a:p>
            <a:pPr marL="0" indent="0">
              <a:buNone/>
            </a:pPr>
            <a:r>
              <a:rPr lang="ru-RU" dirty="0" smtClean="0">
                <a:hlinkClick r:id="rId2"/>
              </a:rPr>
              <a:t>http://www.psy-pro.com/family/507-disfunkcionalnaja-semja-chto-jeto-takoe</a:t>
            </a:r>
            <a:r>
              <a:rPr lang="ru-RU" dirty="0" smtClean="0"/>
              <a:t> «</a:t>
            </a:r>
            <a:r>
              <a:rPr lang="ru-RU" dirty="0" err="1" smtClean="0"/>
              <a:t>Дисфункциональная</a:t>
            </a:r>
            <a:r>
              <a:rPr lang="ru-RU" dirty="0" smtClean="0"/>
              <a:t> семья — что это такое?» Наталья Степанова, Ольга Мишина </a:t>
            </a:r>
          </a:p>
          <a:p>
            <a:pPr marL="0" indent="0">
              <a:buNone/>
            </a:pPr>
            <a:r>
              <a:rPr lang="ru-RU" dirty="0" smtClean="0">
                <a:hlinkClick r:id="rId3"/>
              </a:rPr>
              <a:t>http://fb.ru/article/284933/disfunktsionalnyie-semi-i-ih-vliyanie-na-detey</a:t>
            </a:r>
            <a:r>
              <a:rPr lang="ru-RU" dirty="0" smtClean="0"/>
              <a:t> «</a:t>
            </a:r>
            <a:r>
              <a:rPr lang="ru-RU" dirty="0" err="1" smtClean="0"/>
              <a:t>Дисфункциональные</a:t>
            </a:r>
            <a:r>
              <a:rPr lang="ru-RU" dirty="0" smtClean="0"/>
              <a:t> семьи и их влияние на детей»  </a:t>
            </a:r>
            <a:r>
              <a:rPr lang="ru-RU" dirty="0" err="1" smtClean="0"/>
              <a:t>M-aria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Буянов М. И. «Ребенок из неблагополучной семьи: Записки детского </a:t>
            </a:r>
            <a:r>
              <a:rPr lang="ru-RU" dirty="0" err="1" smtClean="0"/>
              <a:t>психиатара</a:t>
            </a:r>
            <a:r>
              <a:rPr lang="ru-RU" dirty="0" smtClean="0"/>
              <a:t>» М., 1988</a:t>
            </a:r>
          </a:p>
          <a:p>
            <a:pPr marL="0" indent="0">
              <a:buNone/>
            </a:pPr>
            <a:r>
              <a:rPr lang="ru-RU" dirty="0" smtClean="0">
                <a:hlinkClick r:id="rId4"/>
              </a:rPr>
              <a:t>http://psspb.blogspot.ru/2010/07/blog-post_8374.html</a:t>
            </a:r>
            <a:r>
              <a:rPr lang="ru-RU" dirty="0" smtClean="0"/>
              <a:t> «Компьютерная зависимость» Владимир Анатольевич Цыганков </a:t>
            </a:r>
          </a:p>
          <a:p>
            <a:pPr marL="0" indent="0">
              <a:buNone/>
            </a:pPr>
            <a:r>
              <a:rPr lang="ru-RU" dirty="0" smtClean="0"/>
              <a:t>Степанова Ольга Павловна, Слепухина Галина Владимировна, Безенкова Татьяна Александровна Психологические особенности людей, зависимых от психоактивных веществ // АНИ: педагогика и психология. 2018. №4 (25). URL: https://cyberleninka.ru/article/n/psihologicheskie-osobennosti-lyudey-zavisimyh-ot-psihoaktivnyh-veschestv (дата обращения: 24.11.2024).</a:t>
            </a:r>
          </a:p>
          <a:p>
            <a:pPr marL="0" indent="0">
              <a:buNone/>
            </a:pPr>
            <a:r>
              <a:rPr lang="ru-RU" dirty="0" smtClean="0"/>
              <a:t>Распопова Н. И., Джамантаева М. Ш., Мархабаева Р. А. Дисгармоничное развитие личности, как предиктор формирования аддиктивного поведения // Вестник КазНМУ. 2019. №1. URL: https://cyberleninka.ru/article/n/disgarmonichnoe-razvitie-lichnosti-kak-prediktor-formirovaniya-addiktivnogo-povedeniya (дата обращения: 24.11.2024).</a:t>
            </a:r>
          </a:p>
          <a:p>
            <a:pPr marL="0" indent="0">
              <a:buNone/>
            </a:pPr>
            <a:r>
              <a:rPr lang="ru-RU" dirty="0" smtClean="0"/>
              <a:t>Гамыла Майя Евгеньевна, Серебрянский Юрий Ефстафьевич Психологические детерминанты наркозависимого поведения личности // Педагогика и психология образования. 2009. №4. URL: https://cyberleninka.ru/article/n/psihologicheskie-determinanty-narkozavisimogo-povedeniya-lichnosti (дата обращения: 24.11.2024).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использованных источников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2286000" lvl="5" indent="0">
              <a:buNone/>
            </a:pPr>
            <a:r>
              <a:rPr lang="ru-RU" sz="4600" dirty="0" smtClean="0">
                <a:latin typeface="Franklin Gothic Medium" pitchFamily="34" charset="0" panose="020B0603020102020204"/>
              </a:rPr>
              <a:t>Спасибо за внимание!</a:t>
            </a:r>
            <a:endParaRPr lang="ru-RU" sz="4600" dirty="0">
              <a:latin typeface="Franklin Gothic Medium" pitchFamily="34" charset="0" panose="020B0603020102020204"/>
            </a:endParaRPr>
          </a:p>
        </p:txBody>
      </p:sp>
      <p:sp>
        <p:nvSpPr>
          <p:cNvPr id="3" name="Заголовок 2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sz="2000"/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sz="3200"/>
              <a:t>В психологии </a:t>
            </a:r>
            <a:r>
              <a:rPr sz="3200" b="1"/>
              <a:t>личность </a:t>
            </a:r>
            <a:r>
              <a:rPr sz="3200"/>
              <a:t>— это совокупность изменяющихся на протяжении жизни индивидуальных свойств, качеств и характеристик человека, присущих ему от рождения, а также приобретаемых в ходе развития.</a:t>
            </a:r>
            <a:r>
              <a:rPr lang="ru-RU" sz="3200"/>
              <a:t> </a:t>
            </a:r>
            <a:endParaRPr sz="3200"/>
          </a:p>
          <a:p>
            <a:pPr marL="0" indent="0" algn="ctr">
              <a:buNone/>
            </a:pPr>
            <a:r>
              <a:rPr sz="3200" b="1"/>
              <a:t>Личность определяет </a:t>
            </a:r>
            <a:r>
              <a:rPr sz="3200"/>
              <a:t>характер, вкусы, отношения с окружающими, уровень личной и социальной ответственности, поведение в различных жизненных ситуациях и другие особенности.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sz="3600"/>
              <a:t>Степанова О</a:t>
            </a:r>
            <a:r>
              <a:rPr lang="ru-RU" sz="3600"/>
              <a:t>.</a:t>
            </a:r>
            <a:r>
              <a:rPr sz="3600"/>
              <a:t>П</a:t>
            </a:r>
            <a:r>
              <a:rPr lang="ru-RU" sz="3600"/>
              <a:t>.</a:t>
            </a:r>
            <a:r>
              <a:rPr sz="3600"/>
              <a:t>, Слепухина Г</a:t>
            </a:r>
            <a:r>
              <a:rPr lang="ru-RU" sz="3600"/>
              <a:t>.</a:t>
            </a:r>
            <a:r>
              <a:rPr sz="3600"/>
              <a:t>В</a:t>
            </a:r>
            <a:r>
              <a:rPr lang="ru-RU" sz="3600"/>
              <a:t>.</a:t>
            </a:r>
            <a:r>
              <a:rPr sz="3600"/>
              <a:t>, Безенкова Т</a:t>
            </a:r>
            <a:r>
              <a:rPr lang="ru-RU" sz="3600"/>
              <a:t>.</a:t>
            </a:r>
            <a:r>
              <a:rPr sz="3600"/>
              <a:t>А</a:t>
            </a:r>
            <a:r>
              <a:rPr lang="ru-RU" sz="3600"/>
              <a:t>.  (2018) д</a:t>
            </a:r>
            <a:r>
              <a:rPr sz="3600"/>
              <a:t>ля </a:t>
            </a:r>
            <a:r>
              <a:rPr sz="3600" b="1"/>
              <a:t>исследования клинико-личностных показателей</a:t>
            </a:r>
            <a:r>
              <a:rPr lang="ru-RU" sz="3600" b="1"/>
              <a:t> лиц с зависимостью</a:t>
            </a:r>
            <a:r>
              <a:rPr sz="3600" b="1"/>
              <a:t> </a:t>
            </a:r>
            <a:r>
              <a:rPr sz="3600"/>
              <a:t>использова</a:t>
            </a:r>
            <a:r>
              <a:rPr lang="ru-RU" sz="3600"/>
              <a:t>ли</a:t>
            </a:r>
            <a:r>
              <a:rPr sz="3600"/>
              <a:t> многофакторный опросник невротических расстройств (BVNK) (Л.И. Вассерман,</a:t>
            </a:r>
          </a:p>
          <a:p>
            <a:pPr marL="0" indent="0" algn="ctr">
              <a:buNone/>
            </a:pPr>
            <a:r>
              <a:rPr sz="3600"/>
              <a:t>Б.Д. Карвасарский, В.А. Абабков)</a:t>
            </a:r>
            <a:r>
              <a:rPr lang="ru-RU" sz="3600"/>
              <a:t> и</a:t>
            </a:r>
            <a:r>
              <a:rPr sz="3600"/>
              <a:t> 16-факторный опросник Кеттелла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838200" y="1399662"/>
            <a:ext cx="10515600" cy="4777301"/>
          </a:xfrm>
        </p:spPr>
        <p:txBody>
          <a:bodyPr/>
          <a:lstStyle/>
          <a:p>
            <a:pPr marL="0" indent="0" algn="ctr">
              <a:buNone/>
            </a:pPr>
            <a:r>
              <a:rPr sz="3600"/>
              <a:t>Для больных с наркотической зависимостью свойственно </a:t>
            </a:r>
            <a:r>
              <a:rPr sz="3600" b="1"/>
              <a:t>состояние фрустрации</a:t>
            </a:r>
            <a:r>
              <a:rPr sz="3600"/>
              <a:t>, переменчивость в достижении цели, завышенная самооценка, экспрессивность,</a:t>
            </a:r>
            <a:r>
              <a:rPr lang="ru-RU" sz="3600"/>
              <a:t> </a:t>
            </a:r>
            <a:r>
              <a:rPr sz="3600" b="1"/>
              <a:t>эмоциональная неустойчивость,</a:t>
            </a:r>
            <a:r>
              <a:rPr sz="3600"/>
              <a:t> подозрительность. </a:t>
            </a:r>
            <a:endParaRPr lang="ru-RU" sz="3600"/>
          </a:p>
          <a:p>
            <a:pPr marL="0" indent="0" algn="ctr">
              <a:buNone/>
            </a:pPr>
            <a:r>
              <a:rPr lang="ru-RU" sz="3600"/>
              <a:t>Также </a:t>
            </a:r>
            <a:r>
              <a:rPr sz="3600"/>
              <a:t>характерны </a:t>
            </a:r>
            <a:r>
              <a:rPr sz="3600" b="1"/>
              <a:t>низкий самоконтроль</a:t>
            </a:r>
            <a:r>
              <a:rPr lang="ru-RU" sz="3600" b="1"/>
              <a:t> и </a:t>
            </a:r>
            <a:r>
              <a:rPr sz="3600" b="1"/>
              <a:t>внутренние конфликты</a:t>
            </a:r>
            <a:r>
              <a:rPr sz="3600"/>
              <a:t> </a:t>
            </a:r>
            <a:r>
              <a:rPr lang="ru-RU" sz="3600"/>
              <a:t> </a:t>
            </a:r>
            <a:endParaRPr sz="3600"/>
          </a:p>
          <a:p>
            <a:pPr marL="0" indent="0" algn="ctr">
              <a:buNone/>
            </a:pPr>
            <a:r>
              <a:rPr lang="ru-RU" sz="3600"/>
              <a:t> </a:t>
            </a:r>
            <a:endParaRPr sz="3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200" b="1"/>
              <a:t>Указанные авторы считают </a:t>
            </a:r>
            <a:r>
              <a:rPr sz="3200" b="1"/>
              <a:t>преморбидными для развития зависимости к ПАВ</a:t>
            </a:r>
            <a:r>
              <a:rPr lang="ru-RU" sz="3200" b="1"/>
              <a:t> следующие показатели:</a:t>
            </a:r>
            <a:endParaRPr sz="3200" b="1"/>
          </a:p>
          <a:p>
            <a:r>
              <a:rPr lang="ru-RU"/>
              <a:t> </a:t>
            </a:r>
            <a:r>
              <a:t> высокую степень «Неуверенности в себе»,</a:t>
            </a:r>
          </a:p>
          <a:p>
            <a:r>
              <a:t>«Аффективную неустойчивость», </a:t>
            </a:r>
            <a:endParaRPr lang="ru-RU"/>
          </a:p>
          <a:p>
            <a:r>
              <a:t>«Социальную неадаптивность» </a:t>
            </a:r>
            <a:r>
              <a:rPr lang="ru-RU"/>
              <a:t> </a:t>
            </a:r>
          </a:p>
          <a:p>
            <a:r>
              <a:t>низкий уровень «Невротического сверхконтроля».</a:t>
            </a:r>
          </a:p>
          <a:p>
            <a:pPr marL="0" indent="0">
              <a:buNone/>
            </a:p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sz="3200"/>
              <a:t>М.Е. Гамыла </a:t>
            </a:r>
            <a:r>
              <a:rPr lang="ru-RU" sz="3200"/>
              <a:t>и </a:t>
            </a:r>
            <a:r>
              <a:rPr sz="3200"/>
              <a:t>Ю.Е. Серебрянский</a:t>
            </a:r>
            <a:r>
              <a:rPr lang="ru-RU" sz="3200"/>
              <a:t> (2009) напротив, считают, что в качестве детерминант предрасположенности личности к наркозависимому поведению, являются </a:t>
            </a:r>
            <a:r>
              <a:rPr lang="ru-RU" sz="3200" b="1"/>
              <a:t>низкая самооценка.</a:t>
            </a:r>
            <a:r>
              <a:rPr lang="ru-RU" sz="3200"/>
              <a:t> Эти же исследователи считают психологическими детерминантами  будут являться </a:t>
            </a:r>
            <a:r>
              <a:rPr lang="ru-RU" sz="3200" b="1"/>
              <a:t>низкая способность к установлению контактов с окружающими людьми, внутренняя  изолированность, низкий уровень эмпатии.</a:t>
            </a:r>
          </a:p>
          <a:p>
            <a:pPr marL="0" indent="0" algn="ctr">
              <a:buNone/>
            </a:pPr>
            <a:r>
              <a:rPr lang="ru-RU" sz="3200"/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200"/>
              <a:t>Какие бы особенности личности наркозависимых не указывали в литературе исследователи, мы можем утверждать одно - </a:t>
            </a:r>
            <a:r>
              <a:rPr lang="ru-RU" sz="3200" b="1"/>
              <a:t>личность человека формируется в социуме, в той среде где он растет и развивается.</a:t>
            </a:r>
          </a:p>
          <a:p>
            <a:pPr marL="0" indent="0" algn="ctr">
              <a:buNone/>
            </a:pPr>
            <a:r>
              <a:rPr lang="ru-RU" sz="3200"/>
              <a:t>В первую очередь это </a:t>
            </a:r>
            <a:r>
              <a:rPr lang="ru-RU" sz="3200" b="1"/>
              <a:t>семья. </a:t>
            </a:r>
            <a:r>
              <a:rPr lang="ru-RU" sz="3200"/>
              <a:t>Именно в семье, а не в школе или дворовой компании формируются жизненные ценности и принципы, определяется что есть "хорошо" и что такое "плохо".</a:t>
            </a:r>
            <a:endParaRPr sz="3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/>
              <a:t>Безусловно, ни в одной семье специально не учат своего ребенка плохому, ни один родитель (находящийся в своем уме) не толкает своего ребенка на употребление наркотиков.</a:t>
            </a:r>
          </a:p>
          <a:p>
            <a:pPr marL="0" indent="0" algn="ctr">
              <a:buNone/>
            </a:pPr>
            <a:r>
              <a:rPr lang="ru-RU"/>
              <a:t>Более того, практически во всех семьях декларируются общепринятые социальные нормы и правила. Но ребенок, слушая правильные нотации и декларации, копирует поведение взрослых, а также получает скрытые сообщения о своей ценности и важности, формирует свой взгляд на окружающий мир.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о умолчанию">
  <a:themeElements>
    <a:clrScheme name="Офис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исная">
      <a:majorFont>
        <a:latin typeface="Calibri Light" panose="020F0302020204030204"/>
        <a:ea typeface=""/>
        <a:cs typeface=""/>
        <a:font script="Arab" typeface="Times New Roman"/>
        <a:font script="Armn" typeface="Arial"/>
        <a:font script="Beng" typeface="Vrinda"/>
        <a:font script="Bopo" typeface="Microsoft JhengHei"/>
        <a:font script="Cher" typeface="Plantagenet Cherokee"/>
        <a:font script="Deva" typeface="Mangal"/>
        <a:font script="Ethi" typeface="Nyala"/>
        <a:font script="Geor" typeface="Sylfaen"/>
        <a:font script="Gujr" typeface="Shruti"/>
        <a:font script="Guru" typeface="Raavi"/>
        <a:font script="Hang" typeface="맑은 고딕"/>
        <a:font script="Hebr" typeface="Times New Roman"/>
        <a:font script="Knda" typeface="Tunga"/>
        <a:font script="Khmr" typeface="MoolBoran"/>
        <a:font script="Laoo" typeface="DokChampa"/>
        <a:font script="Mlym" typeface="Kartika"/>
        <a:font script="Mong" typeface="Mongolian Baiti"/>
        <a:font script="Mymr" typeface="Myanmar Text"/>
        <a:font script="Orya" typeface="Kalinga"/>
        <a:font script="Sinh" typeface="Iskoola Pota"/>
        <a:font script="Syrc" typeface="Estrangelo Edessa"/>
        <a:font script="Taml" typeface="Latha"/>
        <a:font script="Telu" typeface="Gautami"/>
        <a:font script="Thaa" typeface="MV Boli"/>
        <a:font script="Thai" typeface="Angsana New"/>
        <a:font script="Tibt" typeface="Microsoft Himalaya"/>
        <a:font script="Cans" typeface="Euphemia"/>
        <a:font script="Yiii" typeface="Microsoft Yi Baiti"/>
        <a:font script="Osma" typeface="Ebrima"/>
        <a:font script="Tale" typeface="Microsoft Tai Le"/>
        <a:font script="Bugi" typeface="Leelawadee UI"/>
        <a:font script="Talu" typeface="Microsoft New Tai Lue"/>
        <a:font script="Tfng" typeface="Ebrima"/>
        <a:font script="Hans" typeface="等线 Light"/>
        <a:font script="Hant" typeface="新細明體"/>
        <a:font script="Java" typeface="Javanese Text"/>
        <a:font script="Nkoo" typeface="Ebrima"/>
        <a:font script="Phag" typeface="Phagspa"/>
        <a:font script="Syre" typeface="Estrangelo Edessa"/>
        <a:font script="Syrj" typeface="Estrangelo Edessa"/>
        <a:font script="Syrn" typeface="Estrangelo Edessa"/>
        <a:font script="Jpan" typeface="游ゴシック Light"/>
        <a:font script="Olck" typeface="Nirmala UI"/>
        <a:font script="Lisu" typeface="Segoe UI"/>
        <a:font script="Sora" typeface="Nirmala UI"/>
      </a:majorFont>
      <a:minorFont>
        <a:latin typeface="Calibri" panose="020F0502020204030204"/>
        <a:ea typeface=""/>
        <a:cs typeface=""/>
        <a:font script="Arab" typeface="Arial"/>
        <a:font script="Armn" typeface="Arial"/>
        <a:font script="Beng" typeface="Vrinda"/>
        <a:font script="Bopo" typeface="Microsoft JhengHei"/>
        <a:font script="Cher" typeface="Plantagenet Cherokee"/>
        <a:font script="Deva" typeface="Mangal"/>
        <a:font script="Ethi" typeface="Nyala"/>
        <a:font script="Geor" typeface="Sylfaen"/>
        <a:font script="Gujr" typeface="Shruti"/>
        <a:font script="Guru" typeface="Raavi"/>
        <a:font script="Hang" typeface="맑은 고딕"/>
        <a:font script="Hebr" typeface="Arial"/>
        <a:font script="Knda" typeface="Tunga"/>
        <a:font script="Khmr" typeface="DaunPenh"/>
        <a:font script="Laoo" typeface="DokChampa"/>
        <a:font script="Mlym" typeface="Kartika"/>
        <a:font script="Mong" typeface="Mongolian Baiti"/>
        <a:font script="Mymr" typeface="Myanmar Text"/>
        <a:font script="Orya" typeface="Kalinga"/>
        <a:font script="Sinh" typeface="Iskoola Pota"/>
        <a:font script="Syrc" typeface="Estrangelo Edessa"/>
        <a:font script="Taml" typeface="Latha"/>
        <a:font script="Telu" typeface="Gautami"/>
        <a:font script="Thaa" typeface="MV Boli"/>
        <a:font script="Thai" typeface="Cordia New"/>
        <a:font script="Tibt" typeface="Microsoft Himalaya"/>
        <a:font script="Cans" typeface="Euphemia"/>
        <a:font script="Yiii" typeface="Microsoft Yi Baiti"/>
        <a:font script="Osma" typeface="Ebrima"/>
        <a:font script="Tale" typeface="Microsoft Tai Le"/>
        <a:font script="Bugi" typeface="Leelawadee UI"/>
        <a:font script="Talu" typeface="Microsoft New Tai Lue"/>
        <a:font script="Tfng" typeface="Ebrima"/>
        <a:font script="Hans" typeface="等线"/>
        <a:font script="Hant" typeface="新細明體"/>
        <a:font script="Java" typeface="Javanese Text"/>
        <a:font script="Nkoo" typeface="Ebrima"/>
        <a:font script="Phag" typeface="Phagspa"/>
        <a:font script="Syre" typeface="Estrangelo Edessa"/>
        <a:font script="Syrj" typeface="Estrangelo Edessa"/>
        <a:font script="Syrn" typeface="Estrangelo Edessa"/>
        <a:font script="Jpan" typeface="游ゴシック"/>
        <a:font script="Olck" typeface="Nirmala UI"/>
        <a:font script="Lisu" typeface="Segoe UI"/>
        <a:font script="Sora" typeface="Nirmala UI"/>
      </a:minorFont>
    </a:fontScheme>
    <a:fmtScheme name="Офис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Notes Theme">
  <a:themeElements>
    <a:clrScheme name="Office Notes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Notes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Notes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1"/>
        </a:gradFill>
      </a:fillStyleLst>
      <a:lnStyleLst>
        <a:ln w="9525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>
          <a:solidFill>
            <a:schemeClr val="phClr"/>
          </a:solidFill>
          <a:prstDash val="solid"/>
        </a:ln>
        <a:ln w="38100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Mobile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Марина</dc:creator>
  <cp:lastModifiedBy>Марина</cp:lastModifiedBy>
  <cp:revision>1</cp:revision>
  <dcterms:created xsi:type="dcterms:W3CDTF">2024-11-24T09:03:43Z</dcterms:created>
  <dcterms:modified xsi:type="dcterms:W3CDTF">2024-12-02T14:17:12Z</dcterms:modified>
</cp:coreProperties>
</file>