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86" r:id="rId3"/>
    <p:sldId id="259" r:id="rId4"/>
    <p:sldId id="262" r:id="rId5"/>
    <p:sldId id="261" r:id="rId6"/>
    <p:sldId id="264" r:id="rId7"/>
    <p:sldId id="266" r:id="rId8"/>
    <p:sldId id="267" r:id="rId9"/>
    <p:sldId id="268" r:id="rId10"/>
    <p:sldId id="279" r:id="rId11"/>
    <p:sldId id="285" r:id="rId12"/>
    <p:sldId id="269" r:id="rId13"/>
    <p:sldId id="282" r:id="rId14"/>
    <p:sldId id="270" r:id="rId15"/>
    <p:sldId id="283" r:id="rId16"/>
    <p:sldId id="271" r:id="rId17"/>
    <p:sldId id="272" r:id="rId18"/>
    <p:sldId id="274" r:id="rId19"/>
    <p:sldId id="275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DD21D-559A-4CAD-8E4A-E2BB73FE854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6AB759-F0EA-4C88-B25D-134D7FCC9C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932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6AB759-F0EA-4C88-B25D-134D7FCC9CA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333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583851E-18DB-4385-9367-DD9D622BD8BE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4B05462-0951-4697-B001-9D27D022956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8208912" cy="5541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2400"/>
              </a:spcBef>
              <a:spcAft>
                <a:spcPts val="0"/>
              </a:spcAft>
            </a:pPr>
            <a:r>
              <a:rPr lang="ru-RU" sz="4300" b="1" kern="0" dirty="0" smtClean="0"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Магическое мышление ,</a:t>
            </a:r>
          </a:p>
          <a:p>
            <a:pPr algn="ctr">
              <a:spcBef>
                <a:spcPts val="2400"/>
              </a:spcBef>
              <a:spcAft>
                <a:spcPts val="0"/>
              </a:spcAft>
            </a:pPr>
            <a:r>
              <a:rPr lang="ru-RU" sz="4300" b="1" kern="0" dirty="0" smtClean="0"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как терапевтическая мишень </a:t>
            </a:r>
          </a:p>
          <a:p>
            <a:pPr algn="ctr">
              <a:spcBef>
                <a:spcPts val="2400"/>
              </a:spcBef>
              <a:spcAft>
                <a:spcPts val="0"/>
              </a:spcAft>
            </a:pPr>
            <a:r>
              <a:rPr lang="ru-RU" sz="4300" b="1" kern="0" dirty="0" smtClean="0"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в реабилитации</a:t>
            </a:r>
          </a:p>
          <a:p>
            <a:pPr algn="ctr">
              <a:spcBef>
                <a:spcPts val="2400"/>
              </a:spcBef>
              <a:spcAft>
                <a:spcPts val="0"/>
              </a:spcAft>
            </a:pPr>
            <a:r>
              <a:rPr lang="ru-RU" sz="4300" b="1" kern="0" dirty="0" smtClean="0">
                <a:solidFill>
                  <a:srgbClr val="7030A0"/>
                </a:solidFill>
                <a:latin typeface="Cambria"/>
                <a:ea typeface="Times New Roman"/>
                <a:cs typeface="Times New Roman"/>
              </a:rPr>
              <a:t>химических зависимостей.</a:t>
            </a:r>
            <a:r>
              <a:rPr lang="ru-RU" sz="4300" b="1" kern="0" dirty="0" smtClean="0"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       </a:t>
            </a:r>
            <a:r>
              <a:rPr lang="ru-RU" sz="4000" b="1" kern="0" dirty="0" smtClean="0"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          </a:t>
            </a:r>
            <a:r>
              <a:rPr lang="ru-RU" b="1" kern="0" dirty="0" smtClean="0"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                                   </a:t>
            </a:r>
          </a:p>
          <a:p>
            <a:pPr algn="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kern="0" dirty="0" smtClean="0"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                                                                             </a:t>
            </a:r>
          </a:p>
          <a:p>
            <a:pPr algn="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kern="0" dirty="0" smtClean="0"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 Жукова С.В </a:t>
            </a:r>
          </a:p>
          <a:p>
            <a:pPr algn="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kern="0" dirty="0">
                <a:solidFill>
                  <a:srgbClr val="7030A0"/>
                </a:solidFill>
                <a:latin typeface="Cambria"/>
                <a:ea typeface="Times New Roman"/>
                <a:cs typeface="Times New Roman"/>
              </a:rPr>
              <a:t> </a:t>
            </a:r>
            <a:r>
              <a:rPr lang="ru-RU" b="1" kern="0" dirty="0" smtClean="0">
                <a:solidFill>
                  <a:srgbClr val="7030A0"/>
                </a:solidFill>
                <a:latin typeface="Cambria"/>
                <a:ea typeface="Times New Roman"/>
                <a:cs typeface="Times New Roman"/>
              </a:rPr>
              <a:t>                                                                             </a:t>
            </a:r>
            <a:r>
              <a:rPr lang="ru-RU" b="1" kern="0" dirty="0" smtClean="0"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врач-психотерапевт</a:t>
            </a:r>
          </a:p>
        </p:txBody>
      </p:sp>
    </p:spTree>
    <p:extLst>
      <p:ext uri="{BB962C8B-B14F-4D97-AF65-F5344CB8AC3E}">
        <p14:creationId xmlns:p14="http://schemas.microsoft.com/office/powerpoint/2010/main" val="423257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es3\Desktop\форум 2024\29762863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200800" cy="6396911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47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Я.        Что я чувствую, думаю, делаю сейчас? Каким меня воспринимает, видит другой? 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Ты.     Каким  я вижу другого? Что он чувствует?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Мы.      На что похоже наше взаимодействие со стороны? Что  каждый из нас делает по отношению к другому.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Три позиции в  диалоге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28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92696"/>
            <a:ext cx="6696744" cy="5509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Мышление выполняет регулирующую, познавательную и коммуникативную функцию, то е</a:t>
            </a:r>
            <a:r>
              <a:rPr lang="ru-RU" sz="4400" dirty="0" smtClean="0">
                <a:solidFill>
                  <a:schemeClr val="bg1"/>
                </a:solidFill>
                <a:latin typeface="Times New Roman"/>
                <a:ea typeface="Calibri"/>
              </a:rPr>
              <a:t>сть </a:t>
            </a:r>
            <a:r>
              <a:rPr lang="ru-RU" sz="44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 функцию общения. </a:t>
            </a:r>
            <a:r>
              <a:rPr lang="ru-RU" sz="4400" dirty="0">
                <a:solidFill>
                  <a:schemeClr val="bg1"/>
                </a:solidFill>
                <a:latin typeface="Times New Roman"/>
                <a:ea typeface="Calibri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Times New Roman"/>
                <a:ea typeface="Calibri"/>
              </a:rPr>
              <a:t>В </a:t>
            </a:r>
            <a:r>
              <a:rPr lang="ru-RU" sz="44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общении  мышление формируется. 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82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38200" y="1433513"/>
            <a:ext cx="8305800" cy="1981200"/>
          </a:xfrm>
        </p:spPr>
        <p:txBody>
          <a:bodyPr>
            <a:noAutofit/>
          </a:bodyPr>
          <a:lstStyle/>
          <a:p>
            <a:r>
              <a:rPr lang="ru-RU" sz="6000" b="1" i="0" dirty="0" smtClean="0">
                <a:solidFill>
                  <a:srgbClr val="333333"/>
                </a:solidFill>
                <a:effectLst/>
                <a:latin typeface="YS Text"/>
              </a:rPr>
              <a:t>«</a:t>
            </a:r>
            <a:r>
              <a:rPr lang="ru-RU" sz="6000" b="1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Чтобы вырастить одного ребёнка, нужна целая деревня»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38200" y="3700463"/>
            <a:ext cx="8305800" cy="1143000"/>
          </a:xfrm>
        </p:spPr>
        <p:txBody>
          <a:bodyPr>
            <a:noAutofit/>
          </a:bodyPr>
          <a:lstStyle/>
          <a:p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это древняя африканская пословица, смысл которой заключается в том, что </a:t>
            </a:r>
            <a:r>
              <a:rPr lang="ru-RU" sz="2800" b="1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для воспитания ребёнка необходима поддержка целого сообщества людей, которые позитивно настроены по отношению к нему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79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3" b="14366"/>
          <a:stretch/>
        </p:blipFill>
        <p:spPr bwMode="auto">
          <a:xfrm>
            <a:off x="539552" y="1052736"/>
            <a:ext cx="6969057" cy="539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03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82384" cy="5876099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92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Терапевтическая среда</a:t>
            </a:r>
            <a:r>
              <a:rPr lang="ru-RU" sz="32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.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Искусственно созданная среда функционирования больных, которая  защищает  их от разрушительного воздействия </a:t>
            </a:r>
            <a:r>
              <a:rPr lang="ru-RU" sz="3200" dirty="0" err="1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наркоманической</a:t>
            </a:r>
            <a:r>
              <a:rPr lang="ru-RU" sz="32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 субкультуры. В определённой степени моделирует функционирование в  социуме через систему   контроля, поощрения, следствий, психологической поддержки, что позволяет формировать ответственное поведение.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789255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400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Задача персонала создать и поддерживать терапевтическую среду с непривычным  для медицины принципом  </a:t>
            </a:r>
          </a:p>
          <a:p>
            <a:pPr algn="ctr">
              <a:spcAft>
                <a:spcPts val="0"/>
              </a:spcAft>
            </a:pPr>
            <a:r>
              <a:rPr lang="ru-RU" sz="6000" b="1" dirty="0" err="1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антипатернализма</a:t>
            </a:r>
            <a:r>
              <a:rPr lang="ru-RU" sz="3600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,</a:t>
            </a:r>
            <a:endParaRPr lang="ru-RU" sz="3600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т.е. отказ от позиции опекунства и благодетелей, стимуляцию больных к выполнению своих  обязанностей и ответственному отношению к самому себе и своему образу жизни</a:t>
            </a:r>
            <a:r>
              <a:rPr lang="ru-RU" sz="3600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36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847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420888"/>
            <a:ext cx="6707088" cy="2697088"/>
          </a:xfrm>
        </p:spPr>
        <p:txBody>
          <a:bodyPr/>
          <a:lstStyle/>
          <a:p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1609725" indent="-273050"/>
            <a:r>
              <a:rPr lang="ru-RU" sz="4000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1)  Индивидуальная.</a:t>
            </a:r>
          </a:p>
          <a:p>
            <a:pPr marL="1609725" indent="-273050"/>
            <a:r>
              <a:rPr lang="ru-RU" sz="4000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2)  Групповая</a:t>
            </a:r>
            <a:r>
              <a:rPr lang="ru-RU" sz="40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4000" dirty="0" smtClean="0">
              <a:solidFill>
                <a:schemeClr val="bg1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1609725" indent="-273050"/>
            <a:r>
              <a:rPr lang="ru-RU" sz="4000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3)  Семейная.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859160"/>
          </a:xfr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4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Ф</a:t>
            </a:r>
            <a:r>
              <a:rPr lang="ru-RU" sz="44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ормы  психотерапии в ОМР:</a:t>
            </a:r>
            <a:endParaRPr lang="ru-RU" sz="4400" b="1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1287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Aft>
                <a:spcPts val="0"/>
              </a:spcAft>
            </a:pPr>
            <a:r>
              <a:rPr lang="ru-RU" u="sng" dirty="0" err="1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Когнитивно</a:t>
            </a:r>
            <a:r>
              <a:rPr lang="ru-RU" u="sng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-поведенческая терапия (КПТ):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Работает с взаимосвязью  поведения, убеждений, эмоциональных  реакций пациента. КПТ помогает пациентам выявить и изменить деструктивные мысли, которые ведут к злоупотреблению.</a:t>
            </a:r>
          </a:p>
          <a:p>
            <a:pPr marL="0" indent="0">
              <a:spcAft>
                <a:spcPts val="0"/>
              </a:spcAft>
              <a:buNone/>
            </a:pPr>
            <a:endParaRPr lang="ru-RU" dirty="0" smtClean="0">
              <a:solidFill>
                <a:schemeClr val="bg1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u="sng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Мотивационное интервьюирование: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Включает в себя  вопросы,  задания для выявления и преодоления пациентом своего противоречивого отношения к употреблению ПАВ и выздоровлению, укрепить  мотивацию  на трезвость и продолжить лечение.</a:t>
            </a:r>
          </a:p>
          <a:p>
            <a:pPr marL="0" indent="0">
              <a:spcAft>
                <a:spcPts val="0"/>
              </a:spcAft>
              <a:buNone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u="sng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Терапия на основе осознанности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Формирование эмоциональной  восприимчивости  и когнитивная способности  представлять психическое состояние самого себя и других людей. Улучшает понимание себя, управление своим поведением в социуме.</a:t>
            </a:r>
          </a:p>
          <a:p>
            <a:pPr marL="0" indent="0">
              <a:spcAft>
                <a:spcPts val="0"/>
              </a:spcAft>
              <a:buNone/>
            </a:pPr>
            <a:endParaRPr lang="ru-RU" dirty="0" smtClean="0">
              <a:solidFill>
                <a:schemeClr val="bg1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u="sng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Обучение навыкам </a:t>
            </a:r>
            <a:r>
              <a:rPr lang="ru-RU" u="sng" dirty="0" err="1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саморегуляции</a:t>
            </a:r>
            <a:r>
              <a:rPr lang="ru-RU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:  телесно ориентированная психотерапия, дыхательные практики, терапия творческим самовыражением.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Виды психотерапии для зависимых пациентов:</a:t>
            </a:r>
            <a:br>
              <a:rPr lang="ru-RU" sz="28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10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720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Это явление может наблюдаться как у детей, так и у взрослых.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Служит 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способом объяснения непонятных или стрессовых ситуаций.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 некоторых случаях магическое мышление может быть полезным, так как помогает людям справляться с тревогой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 избытке приводит к искажению реальности и неправильным решениям.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94928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Магическое мышление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3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arh-ord\Desktop\Сломанная В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4804">
            <a:off x="183877" y="2148865"/>
            <a:ext cx="3150919" cy="31509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parh-ord\Desktop\harry-potter-mov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6113">
            <a:off x="2964232" y="3170536"/>
            <a:ext cx="5949313" cy="3368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coolSlan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332656"/>
            <a:ext cx="88204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Отказ от магии всемогущества начинает постепенно компенсироваться реальными достижениями и реальными человеческими отношениями</a:t>
            </a:r>
            <a:r>
              <a:rPr lang="ru-RU" sz="4400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44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5412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4" b="26454"/>
          <a:stretch/>
        </p:blipFill>
        <p:spPr bwMode="auto">
          <a:xfrm>
            <a:off x="827584" y="522357"/>
            <a:ext cx="7704856" cy="36538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reflection blurRad="6350" stA="50000" endA="300" endPos="55500" dist="50800" dir="5400000" sy="-100000" algn="bl" rotWithShape="0"/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08892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/>
                <a:ea typeface="Times New Roman"/>
              </a:rPr>
              <a:t>Х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арактеризуются  диффузной идентичностью. Им трудно ответить на вопросы:  </a:t>
            </a: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К</a:t>
            </a:r>
            <a:r>
              <a:rPr lang="ru-RU" sz="2800" b="1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то я? Какой я? Что я хочу? </a:t>
            </a:r>
          </a:p>
          <a:p>
            <a:r>
              <a:rPr lang="ru-RU" sz="2800" dirty="0">
                <a:solidFill>
                  <a:schemeClr val="bg1"/>
                </a:solidFill>
                <a:latin typeface="Times New Roman"/>
                <a:ea typeface="Times New Roman"/>
              </a:rPr>
              <a:t>М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ышление функционирует особым образом  инфантильно, магически. Есть убеждённость, что посредством символических физических и/или умственных действий можно  оказывать значительное или решающее влияние на действительность, </a:t>
            </a:r>
            <a:r>
              <a:rPr lang="ru-RU" sz="2800" b="1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мышление приравнивается к действию.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Зависимые пациенты</a:t>
            </a:r>
            <a:endParaRPr lang="ru-RU" sz="4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39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261" y="33110"/>
            <a:ext cx="9182139" cy="682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" t="16780" r="5370" b="9506"/>
          <a:stretch/>
        </p:blipFill>
        <p:spPr bwMode="auto">
          <a:xfrm>
            <a:off x="960087" y="1052736"/>
            <a:ext cx="7416824" cy="4536504"/>
          </a:xfrm>
          <a:prstGeom prst="ellipse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911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03" y="548680"/>
            <a:ext cx="8266940" cy="576064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92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720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Другой 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наделяется способностью понимать мои чувства и мысли и угадывать мои  желания. Я 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жду, равно верю в возможность 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встречающихся мне людей  мгновенного понимания,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чуда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Востребованность моментального лечения без усилий, «кодировок». Глубокое разочарование с обидой на мир, другого за то, что это не так.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Я не вижу другого человека. Нет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эмпатии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 к человеку, либо ему приписываю свои мысли и чувства. По сути есть только я, других людей, мира нет. Почва для чувства несправедливости.</a:t>
            </a:r>
          </a:p>
          <a:p>
            <a:endParaRPr lang="ru-RU" sz="2000" dirty="0">
              <a:solidFill>
                <a:schemeClr val="bg1"/>
              </a:solidFill>
              <a:latin typeface="Times New Roman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«Всемогущий контроль» У наших пациентов это очень ярко проявляется в  убеждение, что их воли, желания, решения прекратить употреблять ПАВ достаточно для того чтобы оставаться трезвым, чтобы произошли желаемые изменения в их жизни, я  принял решение,  равно я трезвый».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Проявления</a:t>
            </a:r>
            <a:br>
              <a:rPr lang="ru-RU" sz="4400" b="1" dirty="0" smtClean="0">
                <a:solidFill>
                  <a:srgbClr val="7030A0"/>
                </a:solidFill>
              </a:rPr>
            </a:br>
            <a:r>
              <a:rPr lang="ru-RU" sz="4400" b="1" dirty="0" smtClean="0">
                <a:solidFill>
                  <a:srgbClr val="7030A0"/>
                </a:solidFill>
              </a:rPr>
              <a:t>магического мышления</a:t>
            </a:r>
            <a:r>
              <a:rPr lang="ru-RU" sz="4000" b="1" dirty="0" smtClean="0"/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3162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243470"/>
            <a:ext cx="7632848" cy="455509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 smtClean="0"/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Основное искушение магического мышления, секрет его власти заключается в возможности обрести всё сразу без длительной и упорной работы, результаты который заранее никто не может гарантировать. Магическое мышление затрудняет реалистичное отношение и к процессу психотерапии, реабилитации.</a:t>
            </a: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54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764704"/>
            <a:ext cx="8856984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Формирование критического мышления</a:t>
            </a:r>
            <a:r>
              <a:rPr lang="ru-RU" sz="54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5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т.е.</a:t>
            </a:r>
            <a:r>
              <a:rPr lang="ru-RU" sz="54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 критики к болезни,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э</a:t>
            </a:r>
            <a:r>
              <a:rPr lang="ru-RU" sz="5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то </a:t>
            </a:r>
            <a:r>
              <a:rPr lang="ru-RU" sz="5400" dirty="0" smtClean="0">
                <a:solidFill>
                  <a:srgbClr val="7030A0"/>
                </a:solidFill>
                <a:effectLst/>
                <a:latin typeface="Times New Roman"/>
                <a:ea typeface="Times New Roman"/>
                <a:cs typeface="Times New Roman"/>
              </a:rPr>
              <a:t>способ   преодоления магического мышления</a:t>
            </a:r>
            <a:endParaRPr lang="ru-RU" sz="5400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119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08720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Критическое мышление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endParaRPr lang="ru-RU" sz="4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4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способность человека ставить информацию под сомнение, смотреть на проблему с разных сторон и в результате делать обоснованные выводы.</a:t>
            </a:r>
          </a:p>
        </p:txBody>
      </p:sp>
    </p:spTree>
    <p:extLst>
      <p:ext uri="{BB962C8B-B14F-4D97-AF65-F5344CB8AC3E}">
        <p14:creationId xmlns:p14="http://schemas.microsoft.com/office/powerpoint/2010/main" val="349301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241</TotalTime>
  <Words>646</Words>
  <Application>Microsoft Office PowerPoint</Application>
  <PresentationFormat>Экран (4:3)</PresentationFormat>
  <Paragraphs>56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Презентация PowerPoint</vt:lpstr>
      <vt:lpstr>Магическое мышление</vt:lpstr>
      <vt:lpstr>Зависимые пациенты</vt:lpstr>
      <vt:lpstr>Презентация PowerPoint</vt:lpstr>
      <vt:lpstr>Презентация PowerPoint</vt:lpstr>
      <vt:lpstr>Проявления магического мышления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Три позиции в  диалоге</vt:lpstr>
      <vt:lpstr>Презентация PowerPoint</vt:lpstr>
      <vt:lpstr>«Чтобы вырастить одного ребёнка, нужна целая деревня»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 психотерапии в ОМР:</vt:lpstr>
      <vt:lpstr>Виды психотерапии для зависимых пациентов: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pes3</dc:creator>
  <cp:lastModifiedBy>parh-ord</cp:lastModifiedBy>
  <cp:revision>25</cp:revision>
  <dcterms:created xsi:type="dcterms:W3CDTF">2024-11-18T08:41:02Z</dcterms:created>
  <dcterms:modified xsi:type="dcterms:W3CDTF">2024-12-02T08:23:21Z</dcterms:modified>
</cp:coreProperties>
</file>