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16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9144000" cy="6858000"/>
  <p:defaultTextStyle>
    <a:defPPr>
      <a:defRPr lang="ru-RU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Tahoma"/>
        <a:ea typeface="+mn-ea"/>
        <a:cs typeface="Arial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Tahoma"/>
        <a:ea typeface="+mn-ea"/>
        <a:cs typeface="Arial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Tahoma"/>
        <a:ea typeface="+mn-ea"/>
        <a:cs typeface="Arial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Tahoma"/>
        <a:ea typeface="+mn-ea"/>
        <a:cs typeface="Arial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Tahoma"/>
        <a:ea typeface="+mn-ea"/>
        <a:cs typeface="Arial"/>
      </a:defRPr>
    </a:lvl5pPr>
    <a:lvl6pPr marL="2286000" algn="l" defTabSz="914400">
      <a:defRPr>
        <a:solidFill>
          <a:schemeClr val="tx1"/>
        </a:solidFill>
        <a:latin typeface="Tahoma"/>
        <a:ea typeface="+mn-ea"/>
        <a:cs typeface="Arial"/>
      </a:defRPr>
    </a:lvl6pPr>
    <a:lvl7pPr marL="2743200" algn="l" defTabSz="914400">
      <a:defRPr>
        <a:solidFill>
          <a:schemeClr val="tx1"/>
        </a:solidFill>
        <a:latin typeface="Tahoma"/>
        <a:ea typeface="+mn-ea"/>
        <a:cs typeface="Arial"/>
      </a:defRPr>
    </a:lvl7pPr>
    <a:lvl8pPr marL="3200400" algn="l" defTabSz="914400">
      <a:defRPr>
        <a:solidFill>
          <a:schemeClr val="tx1"/>
        </a:solidFill>
        <a:latin typeface="Tahoma"/>
        <a:ea typeface="+mn-ea"/>
        <a:cs typeface="Arial"/>
      </a:defRPr>
    </a:lvl8pPr>
    <a:lvl9pPr marL="3657600" algn="l" defTabSz="914400">
      <a:defRPr>
        <a:solidFill>
          <a:schemeClr val="tx1"/>
        </a:solidFill>
        <a:latin typeface="Tahoma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64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705000000000002E-2"/>
          <c:y val="5.2477000000000003E-2"/>
          <c:w val="0.82098800000000005"/>
          <c:h val="0.473071999999999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spPr>
              <a:prstGeom prst="rect">
                <a:avLst/>
              </a:prstGeom>
              <a:solidFill>
                <a:srgbClr val="FFC000"/>
              </a:solidFill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0"/>
              <c:layout>
                <c:manualLayout>
                  <c:x val="1.2968E-2"/>
                  <c:y val="-1.1304E-2"/>
                </c:manualLayout>
              </c:layout>
              <c:spPr>
                <a:noFill/>
                <a:ln w="2541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1"/>
              <c:layout>
                <c:manualLayout>
                  <c:x val="6.1436999999999999E-2"/>
                  <c:y val="-7.1014999999999995E-2"/>
                </c:manualLayout>
              </c:layout>
              <c:spPr>
                <a:noFill/>
                <a:ln w="2541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2"/>
              <c:layout>
                <c:manualLayout>
                  <c:x val="-1.7541999999999999E-2"/>
                  <c:y val="-1.8950999999999999E-2"/>
                </c:manualLayout>
              </c:layout>
              <c:spPr>
                <a:noFill/>
                <a:ln w="2541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3"/>
              <c:layout>
                <c:manualLayout>
                  <c:x val="-2.249E-2"/>
                  <c:y val="-9.6604999999999996E-2"/>
                </c:manualLayout>
              </c:layout>
              <c:spPr>
                <a:noFill/>
                <a:ln w="2541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4"/>
              <c:layout>
                <c:manualLayout>
                  <c:x val="4.3547000000000002E-2"/>
                  <c:y val="-5.2408000000000003E-2"/>
                </c:manualLayout>
              </c:layout>
              <c:spPr>
                <a:noFill/>
                <a:ln w="2541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spPr>
              <a:noFill/>
              <a:ln w="2541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широко распространена</c:v>
                </c:pt>
                <c:pt idx="1">
                  <c:v>распространена, но не более, чем везде</c:v>
                </c:pt>
                <c:pt idx="2">
                  <c:v>распространена, но меньше, чем везде</c:v>
                </c:pt>
                <c:pt idx="3">
                  <c:v>совсем не распространена</c:v>
                </c:pt>
                <c:pt idx="4">
                  <c:v>затрудняюсь ответить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21.5</c:v>
                </c:pt>
                <c:pt idx="1">
                  <c:v>38.4</c:v>
                </c:pt>
                <c:pt idx="2">
                  <c:v>13</c:v>
                </c:pt>
                <c:pt idx="3">
                  <c:v>2.4</c:v>
                </c:pt>
                <c:pt idx="4">
                  <c:v>24.6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prstGeom prst="rect">
          <a:avLst/>
        </a:prstGeom>
        <a:noFill/>
        <a:ln w="25410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1.89E-2"/>
          <c:y val="0.619973"/>
          <c:w val="0.96451399999999998"/>
          <c:h val="0.28592800000000002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222000000000003E-2"/>
          <c:y val="0.218719"/>
          <c:w val="0.82407399999999997"/>
          <c:h val="0.47615800000000003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prstGeom prst="rect">
          <a:avLst/>
        </a:prstGeom>
        <a:noFill/>
        <a:ln w="25392">
          <a:noFill/>
        </a:ln>
      </c:spPr>
    </c:plotArea>
    <c:legend>
      <c:legendPos val="b"/>
      <c:layout>
        <c:manualLayout>
          <c:xMode val="edge"/>
          <c:yMode val="edge"/>
          <c:x val="8.3041000000000004E-2"/>
          <c:y val="0.83343400000000001"/>
          <c:w val="0.84935000000000005"/>
          <c:h val="0.16656599999999999"/>
        </c:manualLayout>
      </c:layout>
      <c:overlay val="0"/>
    </c:legend>
    <c:plotVisOnly val="1"/>
    <c:dispBlanksAs val="zero"/>
    <c:showDLblsOverMax val="0"/>
  </c:char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5861999999999999E-2"/>
          <c:w val="1"/>
          <c:h val="0.650761000000000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9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spPr>
              <a:prstGeom prst="rect">
                <a:avLst/>
              </a:prstGeom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1.2968E-2"/>
                  <c:y val="-1.1304E-2"/>
                </c:manualLayout>
              </c:layout>
              <c:spPr>
                <a:noFill/>
                <a:ln w="2540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1"/>
              <c:layout>
                <c:manualLayout>
                  <c:x val="2.2085E-2"/>
                  <c:y val="-1.1492E-2"/>
                </c:manualLayout>
              </c:layout>
              <c:spPr>
                <a:noFill/>
                <a:ln w="2540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2"/>
              <c:layout>
                <c:manualLayout>
                  <c:x val="-1.7541999999999999E-2"/>
                  <c:y val="-1.8950999999999999E-2"/>
                </c:manualLayout>
              </c:layout>
              <c:spPr>
                <a:noFill/>
                <a:ln w="2540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3"/>
              <c:layout>
                <c:manualLayout>
                  <c:x val="3.0751000000000001E-2"/>
                  <c:y val="-1.3272000000000001E-2"/>
                </c:manualLayout>
              </c:layout>
              <c:spPr>
                <a:noFill/>
                <a:ln w="2540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4"/>
              <c:layout>
                <c:manualLayout>
                  <c:x val="-2.3583E-2"/>
                  <c:y val="-4.4471999999999998E-2"/>
                </c:manualLayout>
              </c:layout>
              <c:spPr>
                <a:noFill/>
                <a:ln w="2540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spPr>
              <a:noFill/>
              <a:ln w="25408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Очень трудно</c:v>
                </c:pt>
                <c:pt idx="1">
                  <c:v>Трудно</c:v>
                </c:pt>
                <c:pt idx="2">
                  <c:v>Сравнительно легко</c:v>
                </c:pt>
                <c:pt idx="3">
                  <c:v>Очень легко</c:v>
                </c:pt>
                <c:pt idx="4">
                  <c:v>Не знаю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3.7</c:v>
                </c:pt>
                <c:pt idx="1">
                  <c:v>5.2</c:v>
                </c:pt>
                <c:pt idx="2">
                  <c:v>28.3</c:v>
                </c:pt>
                <c:pt idx="3">
                  <c:v>15.2</c:v>
                </c:pt>
                <c:pt idx="4">
                  <c:v>47.6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prstGeom prst="rect">
          <a:avLst/>
        </a:prstGeom>
        <a:noFill/>
        <a:ln w="2540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2.4576000000000001E-2"/>
          <c:y val="0.78269900000000003"/>
          <c:w val="0.94903999999999999"/>
          <c:h val="0.1988090000000000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Font typeface="Wingdings"/>
              <a:buNone/>
              <a:defRPr/>
            </a:lvl1pPr>
          </a:lstStyle>
          <a:p>
            <a:pPr lvl="0"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ED45-60E1-4ED8-AE1E-EC34090D1A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8F65D-388B-477F-9F1E-9AA7E30206C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381000"/>
            <a:ext cx="2057400" cy="571500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381000"/>
            <a:ext cx="6019800" cy="571500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D39FB-E669-4E3C-9A5D-FFDB4721BC33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bl" preserve="1" userDrawn="1">
  <p:cSld name="Заголовок и таблиц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 bwMode="auto">
          <a:xfrm>
            <a:off x="457200" y="1981200"/>
            <a:ext cx="8229600" cy="4114800"/>
          </a:xfrm>
        </p:spPr>
        <p:txBody>
          <a:bodyPr/>
          <a:lstStyle/>
          <a:p>
            <a:pPr lvl="0"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13948-E411-413C-BDC6-54DD7941C27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1354818" name="Shape 2054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447699325" name="Shape 2055"/>
          <p:cNvSpPr>
            <a:spLocks noGrp="1" noChangeShapeType="1"/>
          </p:cNvSpPr>
          <p:nvPr>
            <p:ph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>
            <a:lvl1pPr marL="265111" indent="0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F07F09"/>
              </a:buClr>
              <a:buSzPct val="80000"/>
              <a:buChar char=""/>
              <a:defRPr sz="2800" b="0" i="0">
                <a:solidFill>
                  <a:schemeClr val="dk1"/>
                </a:solidFill>
                <a:latin typeface="Verdana"/>
              </a:defRPr>
            </a:lvl1pPr>
            <a:lvl2pPr marL="547686" indent="347661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F07F09"/>
              </a:buClr>
              <a:buSzPct val="100000"/>
              <a:buChar char="◦"/>
              <a:defRPr sz="2400" b="0" i="0">
                <a:solidFill>
                  <a:schemeClr val="dk1"/>
                </a:solidFill>
                <a:latin typeface="Verdana"/>
              </a:defRPr>
            </a:lvl2pPr>
            <a:lvl3pPr marL="785810" indent="603249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ED3742"/>
              </a:buClr>
              <a:buSzPct val="100000"/>
              <a:buChar char=""/>
              <a:defRPr sz="2200" b="0" i="0">
                <a:solidFill>
                  <a:schemeClr val="dk1"/>
                </a:solidFill>
                <a:latin typeface="Verdana"/>
              </a:defRPr>
            </a:lvl3pPr>
            <a:lvl4pPr marL="1023936" indent="841374" algn="l" defTabSz="914400">
              <a:lnSpc>
                <a:spcPct val="100000"/>
              </a:lnSpc>
              <a:spcBef>
                <a:spcPts val="224"/>
              </a:spcBef>
              <a:spcAft>
                <a:spcPts val="0"/>
              </a:spcAft>
              <a:buClr>
                <a:srgbClr val="ED3742"/>
              </a:buClr>
              <a:buSzPct val="112000"/>
              <a:buChar char="◦"/>
              <a:defRPr sz="1900" b="0" i="0">
                <a:solidFill>
                  <a:schemeClr val="dk1"/>
                </a:solidFill>
                <a:latin typeface="Verdana"/>
              </a:defRPr>
            </a:lvl4pPr>
            <a:lvl5pPr marL="1279524" indent="1096961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4A85BF"/>
              </a:buClr>
              <a:buSzPct val="100000"/>
              <a:buChar char=""/>
              <a:defRPr sz="1800" b="0" i="0">
                <a:solidFill>
                  <a:schemeClr val="dk1"/>
                </a:solidFill>
                <a:latin typeface="Verdana"/>
              </a:defRPr>
            </a:lvl5pPr>
          </a:lstStyle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700971648" name="Shape 2056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endParaRPr lang="en-US" sz="1000"/>
          </a:p>
        </p:txBody>
      </p:sp>
      <p:sp>
        <p:nvSpPr>
          <p:cNvPr id="1265804732" name="Shape 2057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073325897" name="Shape 2058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3E88DC3C-38A5-4B51-A908-47D9AD73C08F}" type="slidenum">
              <a:rPr sz="1000">
                <a:solidFill>
                  <a:srgbClr val="A7A399"/>
                </a:solidFill>
                <a:latin typeface="Verdana"/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1135921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1216675419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758396007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1557826487" name="Shape 9220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617914825" name="Скругленный прямоугольник 9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849766668" name="Скругленный прямоугольник 10"/>
          <p:cNvGrpSpPr/>
          <p:nvPr/>
        </p:nvGrpSpPr>
        <p:grpSpPr bwMode="auto">
          <a:xfrm>
            <a:off x="420687" y="433386"/>
            <a:ext cx="8302624" cy="3108324"/>
            <a:chOff x="264" y="272"/>
            <a:chExt cx="5229" cy="1957"/>
          </a:xfrm>
        </p:grpSpPr>
        <p:pic>
          <p:nvPicPr>
            <p:cNvPr id="379285873" name="Скругленный прямоугольник 10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264" y="272"/>
              <a:ext cx="5229" cy="1957"/>
            </a:xfrm>
            <a:prstGeom prst="rect">
              <a:avLst/>
            </a:prstGeom>
            <a:noFill/>
          </p:spPr>
        </p:pic>
        <p:sp>
          <p:nvSpPr>
            <p:cNvPr id="1496909407" name="Shape 9224"/>
            <p:cNvSpPr txBox="1">
              <a:spLocks noChangeShapeType="1"/>
            </p:cNvSpPr>
            <p:nvPr/>
          </p:nvSpPr>
          <p:spPr bwMode="auto">
            <a:xfrm>
              <a:off x="289" y="299"/>
              <a:ext cx="5179" cy="1905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846720830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951291820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221613108" name="Дата 18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1675450195" name="Нижний колонтитул 7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668075074" name="Номер слайда 10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7E1727D-A01E-ED69-265B-2D1CB481DA60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3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4080184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929527179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1687258355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344286781" name="Shape 10244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2006342643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537318406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466365121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352054753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676790692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920A0C9-729A-318E-FB55-1417B9422ADB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4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2396615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1986903928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1378019032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928886730" name="Shape 11268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559316347" name="Скругленный прямоугольник 9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571222574" name="Скругленный прямоугольник 10"/>
          <p:cNvGrpSpPr/>
          <p:nvPr/>
        </p:nvGrpSpPr>
        <p:grpSpPr bwMode="auto">
          <a:xfrm>
            <a:off x="420687" y="433386"/>
            <a:ext cx="8302624" cy="4340224"/>
            <a:chOff x="264" y="272"/>
            <a:chExt cx="5229" cy="2733"/>
          </a:xfrm>
        </p:grpSpPr>
        <p:pic>
          <p:nvPicPr>
            <p:cNvPr id="925499440" name="Скругленный прямоугольник 10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264" y="272"/>
              <a:ext cx="5229" cy="2733"/>
            </a:xfrm>
            <a:prstGeom prst="rect">
              <a:avLst/>
            </a:prstGeom>
            <a:noFill/>
          </p:spPr>
        </p:pic>
        <p:sp>
          <p:nvSpPr>
            <p:cNvPr id="1482715758" name="Shape 11272"/>
            <p:cNvSpPr txBox="1">
              <a:spLocks noChangeShapeType="1"/>
            </p:cNvSpPr>
            <p:nvPr/>
          </p:nvSpPr>
          <p:spPr bwMode="auto">
            <a:xfrm>
              <a:off x="280" y="290"/>
              <a:ext cx="5197" cy="2700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21867959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187789800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40161300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1259834589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024345352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8E4C36B-E1DC-1F79-BE85-8EEC8A1282A7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3820519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538931086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249442260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3936220" name="Shape 12292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30918728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2000971712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67025052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1989509869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953736313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EE14A08-2E34-F2CA-6104-DC2DD8C15553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9570193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1216417494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660153022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1453593225" name="Shape 13316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295113228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543204623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914955989" name="Дата 6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2006738458" name="Нижний колонтитул 7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769434280" name="Номер слайда 8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99EC7CF-FF58-CA99-8FE5-CDB34219A9DE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7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787802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2109960522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2032336539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352948718" name="Shape 14340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391454590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580137493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47847005" name="Дата 2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1965475470" name="Нижний колонтитул 3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629161044" name="Номер слайда 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750AA75-29E9-A544-84C3-DCD2C5D3BA35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E611D-E498-458A-9125-51CCC82345B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8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18267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235168077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74411625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578378114" name="Shape 15364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071677761" name="Скругленный прямоугольник 9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1603153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659528578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378203768" name="Дата 1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760318671" name="Нижний колонтитул 2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571534096" name="Номер слайда 3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DB5BB67-F3DD-3963-83F7-7613957D7FE9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9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4159082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106350336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424729633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100967608" name="Shape 16388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088099841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889183566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9246072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529937731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211288273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26B5B61-4418-C544-A2E1-3B6EF76764BD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10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5892155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1803668507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1362849088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883966286" name="Shape 17412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47677169" name="Скругленный прямоугольник 9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03347905" name="Прямоугольник с одним скругленным углом 10"/>
          <p:cNvSpPr>
            <a:spLocks noGrp="1" noChangeShapeType="1"/>
          </p:cNvSpPr>
          <p:nvPr/>
        </p:nvSpPr>
        <p:spPr bwMode="auto">
          <a:xfrm>
            <a:off x="6400800" y="433386"/>
            <a:ext cx="2324099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30081187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737907553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25312707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709110672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227980775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C6A014B-506F-6A40-5E02-B38CA1C153D8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11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9309069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555083184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1017448938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1650553707" name="Shape 18436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85148474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471951628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255652532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1043976526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489506649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07E4DED-8B21-3C39-2001-4097E6937F3B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12_Аспект"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555525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649200183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2123021857" name="Скругленный прямоугольник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294703798" name="Shape 19460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777561079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690317783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/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93789946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</a:rPr>
              <a:t>*</a:t>
            </a:r>
            <a:endParaRPr/>
          </a:p>
        </p:txBody>
      </p:sp>
      <p:sp>
        <p:nvSpPr>
          <p:cNvPr id="849459988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356408111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39E5262-7028-3828-C90C-4C42C639A10E}" type="slidenum">
              <a:rPr sz="1000">
                <a:solidFill>
                  <a:srgbClr val="A7A39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2182685" name="Shape 7170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420261239" name="Shape 7171"/>
          <p:cNvSpPr>
            <a:spLocks noGrp="1" noChangeShapeType="1"/>
          </p:cNvSpPr>
          <p:nvPr>
            <p:ph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28600" indent="0" algn="l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har char="•"/>
              <a:defRPr sz="2800" b="0" i="0">
                <a:solidFill>
                  <a:schemeClr val="dk1"/>
                </a:solidFill>
                <a:latin typeface="Calibri"/>
              </a:defRPr>
            </a:lvl1pPr>
            <a:lvl2pPr marL="685800" indent="4572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0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328944129" name="Shape 7172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endParaRPr lang="en-US" sz="1200"/>
          </a:p>
        </p:txBody>
      </p:sp>
      <p:sp>
        <p:nvSpPr>
          <p:cNvPr id="1134027023" name="Shape 7173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7420257" name="Shape 717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2E3593A0-C433-F33C-1471-BE99001037E8}" type="slidenum">
              <a:rPr sz="1200">
                <a:solidFill>
                  <a:srgbClr val="898989"/>
                </a:solidFill>
                <a:latin typeface="Calibri"/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0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4990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540346955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646348456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693990786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7198621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9E6D12E-FCC3-BFBF-D175-D7457E8CC2D7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1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403397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85160743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74217709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424605525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48803519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ED6BB4F-E3B6-64DA-B866-6AC2688FB7BE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2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1933504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908720324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345419174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601359757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96666874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B24105A-4844-80A2-A359-13A921608860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3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442504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690682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8136115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606952001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08483828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D5EBDBD-DC8D-7746-A0B3-9D0E081B3690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C30D8-72FE-41DE-8EC4-B3A3A3A187F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4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8181608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29946269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77532561" name="Дата 6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022029552" name="Нижний колонтитул 7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24181555" name="Номер слайда 8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20C2ABA-5CCF-99A0-A141-AB6D547C1A72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5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8429084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23454050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903188609" name="Дата 2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50958588" name="Нижний колонтитул 3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48861226" name="Номер слайда 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CF58522-D2C4-D775-A342-A017A09FB20E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6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457107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4458831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524008191" name="Дата 1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223558658" name="Нижний колонтитул 2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8359679" name="Номер слайда 3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B0D303B-4F25-50EF-3450-9A44998788B0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7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9156408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10760789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793898371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640543722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318295240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82F2B5-CF24-EF29-7F9D-0B00D4AE7D16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8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44116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21843694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971381868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884643625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55778633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8C5C71B-45D3-AE2A-B91D-0DF35E679682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59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5585823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613295443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2556162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576435117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28580378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F4DA7EA-4786-54CD-A9B1-C2A885C4A0D2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0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81621273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801583005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856206013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905895336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07525217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D0CFF2F-98E8-12CD-CB0A-BB6BD593B3E0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9207408" name="Shape 8194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18583969" name="Shape 8195"/>
          <p:cNvSpPr>
            <a:spLocks noGrp="1" noChangeShapeType="1"/>
          </p:cNvSpPr>
          <p:nvPr>
            <p:ph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28600" indent="0" algn="l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har char="•"/>
              <a:defRPr sz="2800" b="0" i="0">
                <a:solidFill>
                  <a:schemeClr val="dk1"/>
                </a:solidFill>
                <a:latin typeface="Calibri"/>
              </a:defRPr>
            </a:lvl1pPr>
            <a:lvl2pPr marL="685800" indent="4572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0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353614342" name="Shape 8196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endParaRPr lang="en-US" sz="1200"/>
          </a:p>
        </p:txBody>
      </p:sp>
      <p:sp>
        <p:nvSpPr>
          <p:cNvPr id="1519355970" name="Shape 8197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70747038" name="Shape 8198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6C8CB9C9-39C6-E8E9-9F8A-C8E47243CB69}" type="slidenum">
              <a:rPr sz="1200">
                <a:solidFill>
                  <a:srgbClr val="898989"/>
                </a:solidFill>
                <a:latin typeface="Calibri"/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1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2165495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65407099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89038400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133772941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799066643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D987A35-D392-B59E-0CD2-30C474E854C9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2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888379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87854115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63539243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424545919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305522487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9D04DDE-379B-84D3-C615-4E4B11365C34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9DD39-0634-4C4F-A233-1E7B9DEEADC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3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73579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64946862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395535725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140220866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91998702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7D0B47B-9086-A4B2-E1CA-8B30FF342222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4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796167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47434699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23643730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983680510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14923457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ACE86B9-3DC3-B65E-91B1-3B2F483F5437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5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206523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474772623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537295073" name="Дата 6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647032152" name="Нижний колонтитул 7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48691651" name="Номер слайда 8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F4AE9B5-1821-FE44-347C-66C235B811DF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6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626671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90629426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298166260" name="Дата 2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351854537" name="Нижний колонтитул 3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50372313" name="Номер слайда 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3F8703D-5B16-4FCB-CCEB-63A963A24317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7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735521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3648818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95573921" name="Дата 1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453442759" name="Нижний колонтитул 2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45355810" name="Номер слайда 3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FB190A1-A75C-3CB8-49F3-144572F02A6B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8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70740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21641003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2008400874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65664428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09906121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BAAABA0-BA0D-97C6-FA77-4795AD31E26D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69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8186768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79006797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63802985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752421185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45696576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DB6793D-82BB-7A25-F89B-56517DECCACE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70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34078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980362577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592246507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967391516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56581773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CB50CB8-7F68-71C8-E6A7-4FE9C4FA89C2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71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2694224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39005284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408604119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01455421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66443758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3DA4F06-71C0-21D3-2D7D-EB8BB699B4A6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3839199" name="Shape 4098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511412281" name="Shape 4099"/>
          <p:cNvSpPr>
            <a:spLocks noGrp="1" noChangeShapeType="1"/>
          </p:cNvSpPr>
          <p:nvPr>
            <p:ph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28600" indent="0" algn="l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har char="•"/>
              <a:defRPr sz="2800" b="0" i="0">
                <a:solidFill>
                  <a:schemeClr val="dk1"/>
                </a:solidFill>
                <a:latin typeface="Calibri"/>
              </a:defRPr>
            </a:lvl1pPr>
            <a:lvl2pPr marL="685800" indent="4572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0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856320796" name="Shape 4100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endParaRPr lang="en-US" sz="1200"/>
          </a:p>
        </p:txBody>
      </p:sp>
      <p:sp>
        <p:nvSpPr>
          <p:cNvPr id="271064026" name="Shape 4101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46163014" name="Shape 4102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626C1FAC-4F90-22AB-6A27-0AEA9C71BA56}" type="slidenum">
              <a:rPr sz="1200">
                <a:solidFill>
                  <a:srgbClr val="898989"/>
                </a:solidFill>
                <a:latin typeface="Calibri"/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48EBF-BA1C-4B72-8864-2E3A2B001E6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17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516327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36901029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2114749176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791282983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93547702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F5CA79B-4EC2-6ADA-23E5-DF41169A54AE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18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25240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64660329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916054027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2013486709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05915825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1B7321F-AE5F-EE6D-8656-2478726B47E8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19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8261484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295147221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61691521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2020935410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91403430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D776CA5-95E7-B1CE-821F-07DA9A16DDEA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0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702495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105239466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2070153403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232402601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01109605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ACE6ADC-D80A-53E6-93C3-DB8D6F9FB6E4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1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6701938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254318055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48969560" name="Дата 6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113945280" name="Нижний колонтитул 7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29549751" name="Номер слайда 8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6DFDACC-C13F-E4CF-C645-BB19CB04169E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2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385455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656170028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780275765" name="Дата 2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1825674647" name="Нижний колонтитул 3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16720569" name="Номер слайда 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261D704-A7DE-6BBD-CF4D-5838AC174EB8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3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7971272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51453912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38346011" name="Дата 1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818261363" name="Нижний колонтитул 2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89894728" name="Номер слайда 3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E41FC55-1519-083A-AD1E-EC2632E6088A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4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0177812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68443543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69842496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607158439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7569715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E71AAC3-8650-7117-F072-862A80A76596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5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3244893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231014873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016440800" name="Дата 4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285660057" name="Нижний колонтитул 5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66196511" name="Номер слайда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620BBBE-AA45-F838-A986-581056981D24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6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782990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1598285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629382264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2077327068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90270289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5567020-A371-6CB8-FD8D-491F6CA010F0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F44F4-1AF7-44D1-A766-49CD0CDB640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27_Тема Offic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109926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59576981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749708698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</a:rPr>
              <a:t>*</a:t>
            </a:r>
            <a:endParaRPr/>
          </a:p>
        </p:txBody>
      </p:sp>
      <p:sp>
        <p:nvSpPr>
          <p:cNvPr id="794401057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2327410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35D0E9F-2850-5383-C77C-5189000E9D83}" type="slidenum">
              <a:rPr sz="1200">
                <a:solidFill>
                  <a:srgbClr val="898989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078334" name="Shape 5122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380999"/>
            <a:ext cx="8229600" cy="13716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256198575" name="Shape 5123"/>
          <p:cNvSpPr>
            <a:spLocks noGrp="1" noChangeShapeType="1"/>
          </p:cNvSpPr>
          <p:nvPr>
            <p:ph idx="1"/>
          </p:nvPr>
        </p:nvSpPr>
        <p:spPr bwMode="auto">
          <a:xfrm>
            <a:off x="457200" y="1981199"/>
            <a:ext cx="8229600" cy="41148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3200" b="0" i="0">
                <a:solidFill>
                  <a:schemeClr val="dk1"/>
                </a:solidFill>
                <a:latin typeface="Tahoma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800" b="0" i="0">
                <a:solidFill>
                  <a:schemeClr val="dk1"/>
                </a:solidFill>
                <a:latin typeface="Tahoma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400" b="0" i="0">
                <a:solidFill>
                  <a:schemeClr val="dk1"/>
                </a:solidFill>
                <a:latin typeface="Tahoma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342900" lvl="0" indent="-3429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Образец текста</a:t>
            </a:r>
          </a:p>
          <a:p>
            <a:pPr marL="742950" lvl="1" indent="-28575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Второй уровень</a:t>
            </a:r>
          </a:p>
          <a:p>
            <a:pPr marL="1143000" lvl="2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Третий уровень</a:t>
            </a:r>
          </a:p>
          <a:p>
            <a:pPr marL="1600200" lvl="3" indent="-22860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Пятый уровень</a:t>
            </a:r>
          </a:p>
        </p:txBody>
      </p:sp>
      <p:sp>
        <p:nvSpPr>
          <p:cNvPr id="1784703940" name="Shape 5124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949453900" name="Shape 5125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199" y="6245224"/>
            <a:ext cx="2895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318836073" name="Shape 512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199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CDA0D1E6-86F0-7B69-CA0D-014D44FAA515}" type="slidenum">
              <a:rPr lang="ru-RU" sz="1400" b="0" i="0" u="none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2271392" name="Shape 5122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380999"/>
            <a:ext cx="8229600" cy="13716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365890802" name="Shape 5123"/>
          <p:cNvSpPr>
            <a:spLocks noGrp="1" noChangeShapeType="1"/>
          </p:cNvSpPr>
          <p:nvPr>
            <p:ph idx="1"/>
          </p:nvPr>
        </p:nvSpPr>
        <p:spPr bwMode="auto">
          <a:xfrm>
            <a:off x="457200" y="1981199"/>
            <a:ext cx="8229600" cy="41148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3200" b="0" i="0">
                <a:solidFill>
                  <a:schemeClr val="dk1"/>
                </a:solidFill>
                <a:latin typeface="Tahoma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800" b="0" i="0">
                <a:solidFill>
                  <a:schemeClr val="dk1"/>
                </a:solidFill>
                <a:latin typeface="Tahoma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400" b="0" i="0">
                <a:solidFill>
                  <a:schemeClr val="dk1"/>
                </a:solidFill>
                <a:latin typeface="Tahoma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342900" lvl="0" indent="-3429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Образец текста</a:t>
            </a:r>
          </a:p>
          <a:p>
            <a:pPr marL="742950" lvl="1" indent="-28575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Второй уровень</a:t>
            </a:r>
          </a:p>
          <a:p>
            <a:pPr marL="1143000" lvl="2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Третий уровень</a:t>
            </a:r>
          </a:p>
          <a:p>
            <a:pPr marL="1600200" lvl="3" indent="-22860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Пятый уровень</a:t>
            </a:r>
          </a:p>
        </p:txBody>
      </p:sp>
      <p:sp>
        <p:nvSpPr>
          <p:cNvPr id="1652932048" name="Shape 5124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888306881" name="Shape 5125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199" y="6245224"/>
            <a:ext cx="2895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2021139794" name="Shape 512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199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CA140BB3-9B26-A19B-CCF8-3E6E8DFE1F0E}" type="slidenum">
              <a:rPr lang="ru-RU" sz="1400" b="0" i="0" u="none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F08C9-2B65-4BC6-9013-2B262F9A642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8A08D-1F50-4A0F-89B6-418FB4B0797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847DF-0C66-4959-A0AD-07BEEF5C3A63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92CFCF"/>
            </a:gs>
            <a:gs pos="50000">
              <a:srgbClr val="BEE0E0"/>
            </a:gs>
            <a:gs pos="100000">
              <a:srgbClr val="E0EFEF"/>
            </a:gs>
          </a:gsLst>
          <a:path path="shape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pPr>
              <a:defRPr/>
            </a:pPr>
            <a:fld id="{7E89E993-D8C0-4E7D-80C6-47BBA748C610}" type="slidenum">
              <a:rPr lang="ru-RU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2pPr>
      <a:lvl3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3pPr>
      <a:lvl4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4pPr>
      <a:lvl5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5pPr>
      <a:lvl6pPr marL="4572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6pPr>
      <a:lvl7pPr marL="9144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7pPr>
      <a:lvl8pPr marL="13716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8pPr>
      <a:lvl9pPr marL="18288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ahoma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spcAft>
          <a:spcPts val="0"/>
        </a:spcAft>
        <a:buClr>
          <a:schemeClr val="folHlink"/>
        </a:buClr>
        <a:buSzPct val="65000"/>
        <a:buFont typeface="Wingdings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>
        <a:spcBef>
          <a:spcPts val="0"/>
        </a:spcBef>
        <a:spcAft>
          <a:spcPts val="0"/>
        </a:spcAft>
        <a:buClr>
          <a:schemeClr val="folHlink"/>
        </a:buClr>
        <a:buSzPct val="65000"/>
        <a:buFont typeface="Wingdings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spcAft>
          <a:spcPts val="0"/>
        </a:spcAft>
        <a:buClr>
          <a:schemeClr val="hlink"/>
        </a:buClr>
        <a:buSzPct val="65000"/>
        <a:buFont typeface="Wingdings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8371432" name="Скругленный прямоугольник 6"/>
          <p:cNvSpPr>
            <a:spLocks noGrp="1" noChangeShapeType="1"/>
          </p:cNvSpPr>
          <p:nvPr/>
        </p:nvSpPr>
        <p:spPr bwMode="auto">
          <a:xfrm>
            <a:off x="304799" y="328611"/>
            <a:ext cx="8532811" cy="6197599"/>
          </a:xfrm>
          <a:prstGeom prst="roundRect">
            <a:avLst>
              <a:gd name="adj" fmla="val 2081"/>
            </a:avLst>
          </a:prstGeom>
          <a:gradFill>
            <a:gsLst>
              <a:gs pos="0">
                <a:srgbClr val="FFFFFF"/>
              </a:gs>
              <a:gs pos="97999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>
            <a:solidFill>
              <a:srgbClr val="A4A3A3"/>
            </a:solidFill>
            <a:round/>
            <a:headEnd/>
            <a:tailEnd/>
          </a:ln>
          <a:effectLst>
            <a:outerShdw algn="ctr" rotWithShape="0">
              <a:srgbClr val="000000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2076693834" name="Скругленный прямоугольник 8"/>
          <p:cNvGrpSpPr/>
          <p:nvPr/>
        </p:nvGrpSpPr>
        <p:grpSpPr bwMode="auto">
          <a:xfrm>
            <a:off x="420687" y="433386"/>
            <a:ext cx="8302624" cy="5486400"/>
            <a:chOff x="264" y="272"/>
            <a:chExt cx="5229" cy="3456"/>
          </a:xfrm>
        </p:grpSpPr>
        <p:pic>
          <p:nvPicPr>
            <p:cNvPr id="418979818" name="Скругленный прямоугольник 8"/>
            <p:cNvPicPr>
              <a:picLocks noChangeAspect="1"/>
            </p:cNvPicPr>
            <p:nvPr/>
          </p:nvPicPr>
          <p:blipFill>
            <a:blip r:embed="rId14"/>
            <a:stretch/>
          </p:blipFill>
          <p:spPr bwMode="auto">
            <a:xfrm>
              <a:off x="264" y="272"/>
              <a:ext cx="5229" cy="3456"/>
            </a:xfrm>
            <a:prstGeom prst="rect">
              <a:avLst/>
            </a:prstGeom>
            <a:noFill/>
          </p:spPr>
        </p:pic>
        <p:sp>
          <p:nvSpPr>
            <p:cNvPr id="1102867564" name="Shape 2052"/>
            <p:cNvSpPr txBox="1">
              <a:spLocks noChangeShapeType="1"/>
            </p:cNvSpPr>
            <p:nvPr/>
          </p:nvSpPr>
          <p:spPr bwMode="auto">
            <a:xfrm>
              <a:off x="284" y="294"/>
              <a:ext cx="5189" cy="3412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769704443" name="Заголовок 12"/>
          <p:cNvSpPr>
            <a:spLocks noGrp="1" noChangeShapeType="1"/>
          </p:cNvSpPr>
          <p:nvPr>
            <p:ph type="title"/>
          </p:nvPr>
        </p:nvSpPr>
        <p:spPr bwMode="auto">
          <a:xfrm>
            <a:off x="503236" y="4986336"/>
            <a:ext cx="8183561" cy="10509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974100166" name="Текст 3"/>
          <p:cNvSpPr>
            <a:spLocks noGrp="1" noChangeShapeType="1"/>
          </p:cNvSpPr>
          <p:nvPr>
            <p:ph type="body" idx="1"/>
          </p:nvPr>
        </p:nvSpPr>
        <p:spPr bwMode="auto">
          <a:xfrm>
            <a:off x="503236" y="530224"/>
            <a:ext cx="8183561" cy="4187824"/>
          </a:xfrm>
          <a:prstGeom prst="rect">
            <a:avLst/>
          </a:prstGeom>
          <a:noFill/>
        </p:spPr>
        <p:txBody>
          <a:bodyPr lIns="182880" tIns="91440" rIns="91440" bIns="45720"/>
          <a:lstStyle>
            <a:lvl1pPr marL="265111" indent="0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F07F09"/>
              </a:buClr>
              <a:buSzPct val="80000"/>
              <a:buChar char=""/>
              <a:defRPr sz="2800" b="0" i="0">
                <a:solidFill>
                  <a:schemeClr val="dk1"/>
                </a:solidFill>
                <a:latin typeface="Verdana"/>
              </a:defRPr>
            </a:lvl1pPr>
            <a:lvl2pPr marL="547686" indent="347661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F07F09"/>
              </a:buClr>
              <a:buSzPct val="100000"/>
              <a:buChar char="◦"/>
              <a:defRPr sz="2400" b="0" i="0">
                <a:solidFill>
                  <a:schemeClr val="dk1"/>
                </a:solidFill>
                <a:latin typeface="Verdana"/>
              </a:defRPr>
            </a:lvl2pPr>
            <a:lvl3pPr marL="785810" indent="603249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ED3742"/>
              </a:buClr>
              <a:buSzPct val="100000"/>
              <a:buChar char=""/>
              <a:defRPr sz="2200" b="0" i="0">
                <a:solidFill>
                  <a:schemeClr val="dk1"/>
                </a:solidFill>
                <a:latin typeface="Verdana"/>
              </a:defRPr>
            </a:lvl3pPr>
            <a:lvl4pPr marL="1023936" indent="841374" algn="l" defTabSz="914400">
              <a:lnSpc>
                <a:spcPct val="100000"/>
              </a:lnSpc>
              <a:spcBef>
                <a:spcPts val="224"/>
              </a:spcBef>
              <a:spcAft>
                <a:spcPts val="0"/>
              </a:spcAft>
              <a:buClr>
                <a:srgbClr val="ED3742"/>
              </a:buClr>
              <a:buSzPct val="112000"/>
              <a:buChar char="◦"/>
              <a:defRPr sz="1900" b="0" i="0">
                <a:solidFill>
                  <a:schemeClr val="dk1"/>
                </a:solidFill>
                <a:latin typeface="Verdana"/>
              </a:defRPr>
            </a:lvl4pPr>
            <a:lvl5pPr marL="1279524" indent="1096961" algn="l" defTabSz="914400">
              <a:lnSpc>
                <a:spcPct val="100000"/>
              </a:lnSpc>
              <a:spcBef>
                <a:spcPts val="249"/>
              </a:spcBef>
              <a:spcAft>
                <a:spcPts val="0"/>
              </a:spcAft>
              <a:buClr>
                <a:srgbClr val="4A85BF"/>
              </a:buClr>
              <a:buSzPct val="100000"/>
              <a:buChar char=""/>
              <a:defRPr sz="1800" b="0" i="0">
                <a:solidFill>
                  <a:schemeClr val="dk1"/>
                </a:solidFill>
                <a:latin typeface="Verdana"/>
              </a:defRPr>
            </a:lvl5pPr>
          </a:lstStyle>
          <a:p>
            <a:pPr marL="265111" lvl="0" indent="-265111">
              <a:spcBef>
                <a:spcPts val="249"/>
              </a:spcBef>
              <a:buClr>
                <a:srgbClr val="F07F09"/>
              </a:buClr>
              <a:buSzPct val="80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547686" lvl="1" indent="-200025">
              <a:spcBef>
                <a:spcPts val="249"/>
              </a:spcBef>
              <a:buClr>
                <a:srgbClr val="F07F09"/>
              </a:buClr>
              <a:buSzPct val="100000"/>
              <a:buFont typeface="Verdana"/>
              <a:buChar char="◦"/>
              <a:defRPr/>
            </a:pPr>
            <a:r>
              <a:rPr lang="ru-RU"/>
              <a:t>Второй уровень</a:t>
            </a:r>
            <a:endParaRPr/>
          </a:p>
          <a:p>
            <a:pPr marL="785810" lvl="2" indent="-182561">
              <a:spcBef>
                <a:spcPts val="249"/>
              </a:spcBef>
              <a:buClr>
                <a:srgbClr val="ED3742"/>
              </a:buClr>
              <a:buSzPct val="100000"/>
              <a:buFont typeface="Wingdings 2"/>
              <a:buChar char=""/>
              <a:defRPr/>
            </a:pPr>
            <a:r>
              <a:rPr lang="ru-RU"/>
              <a:t>Третий уровень</a:t>
            </a:r>
            <a:endParaRPr/>
          </a:p>
          <a:p>
            <a:pPr marL="1023936" lvl="3" indent="-182561">
              <a:spcBef>
                <a:spcPts val="224"/>
              </a:spcBef>
              <a:buClr>
                <a:srgbClr val="ED3742"/>
              </a:buClr>
              <a:buSzPct val="112000"/>
              <a:buFont typeface="Verdana"/>
              <a:buChar char="◦"/>
              <a:defRPr/>
            </a:pPr>
            <a:r>
              <a:rPr lang="ru-RU"/>
              <a:t>Четвертый уровень</a:t>
            </a:r>
            <a:endParaRPr/>
          </a:p>
          <a:p>
            <a:pPr marL="1279524" lvl="4" indent="-182562">
              <a:spcBef>
                <a:spcPts val="249"/>
              </a:spcBef>
              <a:buClr>
                <a:srgbClr val="4A85BF"/>
              </a:buClr>
              <a:buSzPct val="100000"/>
              <a:buFont typeface="Wingdings 2"/>
              <a:buChar char="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613403164" name="Дата 24"/>
          <p:cNvSpPr>
            <a:spLocks noGrp="1" noChangeShapeType="1"/>
          </p:cNvSpPr>
          <p:nvPr>
            <p:ph type="dt" idx="2"/>
          </p:nvPr>
        </p:nvSpPr>
        <p:spPr bwMode="auto">
          <a:xfrm>
            <a:off x="3776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r>
              <a:rPr sz="1000">
                <a:solidFill>
                  <a:srgbClr val="A7A399"/>
                </a:solidFill>
                <a:latin typeface="Verdana"/>
              </a:rPr>
              <a:t>*</a:t>
            </a:r>
            <a:endParaRPr/>
          </a:p>
        </p:txBody>
      </p:sp>
      <p:sp>
        <p:nvSpPr>
          <p:cNvPr id="1337022893" name="Нижний колонтитул 17"/>
          <p:cNvSpPr>
            <a:spLocks noGrp="1" noChangeShapeType="1"/>
          </p:cNvSpPr>
          <p:nvPr>
            <p:ph type="ftr" idx="3"/>
          </p:nvPr>
        </p:nvSpPr>
        <p:spPr bwMode="auto">
          <a:xfrm>
            <a:off x="6062661" y="6111874"/>
            <a:ext cx="22860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625129757" name="Номер слайда 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348661" y="6111874"/>
            <a:ext cx="457200" cy="365124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Verdan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FBD528FE-2758-0CD8-23EB-D702C4071F93}" type="slidenum">
              <a:rPr sz="1000">
                <a:solidFill>
                  <a:srgbClr val="A7A399"/>
                </a:solidFill>
                <a:latin typeface="Verdan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3600" b="1" i="0">
          <a:solidFill>
            <a:srgbClr val="FF8D3E"/>
          </a:solidFill>
          <a:latin typeface="Verdana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3600" b="1" i="0">
          <a:solidFill>
            <a:srgbClr val="FF8D3E"/>
          </a:solidFill>
          <a:latin typeface="Verdana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3600" b="1" i="0">
          <a:solidFill>
            <a:srgbClr val="FF8D3E"/>
          </a:solidFill>
          <a:latin typeface="Verdana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3600" b="1" i="0">
          <a:solidFill>
            <a:srgbClr val="FF8D3E"/>
          </a:solidFill>
          <a:latin typeface="Verdana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3600" b="1" i="0">
          <a:solidFill>
            <a:srgbClr val="FF8D3E"/>
          </a:solidFill>
          <a:latin typeface="Verdana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titleStyle>
    <p:bodyStyle>
      <a:lvl1pPr marL="265111" indent="0" algn="l" defTabSz="914400">
        <a:lnSpc>
          <a:spcPct val="100000"/>
        </a:lnSpc>
        <a:spcBef>
          <a:spcPts val="249"/>
        </a:spcBef>
        <a:spcAft>
          <a:spcPts val="0"/>
        </a:spcAft>
        <a:buClr>
          <a:srgbClr val="F07F09"/>
        </a:buClr>
        <a:buSzPct val="80000"/>
        <a:buFont typeface="Wingdings 2"/>
        <a:buChar char=""/>
        <a:defRPr lang="ru-RU" sz="2800" b="0" i="0">
          <a:solidFill>
            <a:schemeClr val="dk1"/>
          </a:solidFill>
          <a:latin typeface="Verdana"/>
        </a:defRPr>
      </a:lvl1pPr>
      <a:lvl2pPr marL="547686" indent="347661" algn="l" defTabSz="914400">
        <a:lnSpc>
          <a:spcPct val="100000"/>
        </a:lnSpc>
        <a:spcBef>
          <a:spcPts val="249"/>
        </a:spcBef>
        <a:spcAft>
          <a:spcPts val="0"/>
        </a:spcAft>
        <a:buClr>
          <a:srgbClr val="F07F09"/>
        </a:buClr>
        <a:buSzPct val="100000"/>
        <a:buFont typeface="Verdana"/>
        <a:buChar char="◦"/>
        <a:defRPr lang="ru-RU" sz="2400" b="0" i="0">
          <a:solidFill>
            <a:schemeClr val="dk1"/>
          </a:solidFill>
          <a:latin typeface="Verdana"/>
        </a:defRPr>
      </a:lvl2pPr>
      <a:lvl3pPr marL="785810" indent="603249" algn="l" defTabSz="914400">
        <a:lnSpc>
          <a:spcPct val="100000"/>
        </a:lnSpc>
        <a:spcBef>
          <a:spcPts val="249"/>
        </a:spcBef>
        <a:spcAft>
          <a:spcPts val="0"/>
        </a:spcAft>
        <a:buClr>
          <a:srgbClr val="ED3742"/>
        </a:buClr>
        <a:buSzPct val="100000"/>
        <a:buFont typeface="Wingdings 2"/>
        <a:buChar char=""/>
        <a:defRPr lang="ru-RU" sz="2200" b="0" i="0">
          <a:solidFill>
            <a:schemeClr val="dk1"/>
          </a:solidFill>
          <a:latin typeface="Verdana"/>
        </a:defRPr>
      </a:lvl3pPr>
      <a:lvl4pPr marL="1023936" indent="841374" algn="l" defTabSz="914400">
        <a:lnSpc>
          <a:spcPct val="100000"/>
        </a:lnSpc>
        <a:spcBef>
          <a:spcPts val="224"/>
        </a:spcBef>
        <a:spcAft>
          <a:spcPts val="0"/>
        </a:spcAft>
        <a:buClr>
          <a:srgbClr val="ED3742"/>
        </a:buClr>
        <a:buSzPct val="112000"/>
        <a:buFont typeface="Verdana"/>
        <a:buChar char="◦"/>
        <a:defRPr lang="ru-RU" sz="1900" b="0" i="0">
          <a:solidFill>
            <a:schemeClr val="dk1"/>
          </a:solidFill>
          <a:latin typeface="Verdana"/>
        </a:defRPr>
      </a:lvl4pPr>
      <a:lvl5pPr marL="1279524" indent="1096961" algn="l" defTabSz="914400">
        <a:lnSpc>
          <a:spcPct val="100000"/>
        </a:lnSpc>
        <a:spcBef>
          <a:spcPts val="249"/>
        </a:spcBef>
        <a:spcAft>
          <a:spcPts val="0"/>
        </a:spcAft>
        <a:buClr>
          <a:srgbClr val="4A85BF"/>
        </a:buClr>
        <a:buSzPct val="100000"/>
        <a:buFont typeface="Wingdings 2"/>
        <a:buChar char=""/>
        <a:defRPr lang="ru-RU" sz="1800" b="0" i="0">
          <a:solidFill>
            <a:schemeClr val="dk1"/>
          </a:solidFill>
          <a:latin typeface="Verdana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556908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66999220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28600" indent="0" algn="l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har char="•"/>
              <a:defRPr sz="2800" b="0" i="0">
                <a:solidFill>
                  <a:schemeClr val="dk1"/>
                </a:solidFill>
                <a:latin typeface="Calibri"/>
              </a:defRPr>
            </a:lvl1pPr>
            <a:lvl2pPr marL="685800" indent="4572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0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57958368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145604019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45803801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FEB2D2F7-4DDF-D24D-7C9C-70435D513AF4}" type="slidenum">
              <a:rPr sz="1200">
                <a:solidFill>
                  <a:srgbClr val="898989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1pPr>
      <a:lvl2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2pPr>
      <a:lvl3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3pPr>
      <a:lvl4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4pPr>
      <a:lvl5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titleStyle>
    <p:bodyStyle>
      <a:lvl1pPr marL="228600" indent="0" algn="l" defTabSz="914400">
        <a:lnSpc>
          <a:spcPct val="90000"/>
        </a:lnSpc>
        <a:spcBef>
          <a:spcPts val="999"/>
        </a:spcBef>
        <a:spcAft>
          <a:spcPts val="0"/>
        </a:spcAft>
        <a:buFont typeface="Arial"/>
        <a:buChar char="•"/>
        <a:defRPr lang="ru-RU" sz="2800" b="0" i="0">
          <a:solidFill>
            <a:schemeClr val="dk1"/>
          </a:solidFill>
          <a:latin typeface="Calibri"/>
        </a:defRPr>
      </a:lvl1pPr>
      <a:lvl2pPr marL="685800" indent="4572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2400" b="0" i="0">
          <a:solidFill>
            <a:schemeClr val="dk1"/>
          </a:solidFill>
          <a:latin typeface="Calibri"/>
        </a:defRPr>
      </a:lvl2pPr>
      <a:lvl3pPr marL="1143000" indent="9144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2000" b="0" i="0">
          <a:solidFill>
            <a:schemeClr val="dk1"/>
          </a:solidFill>
          <a:latin typeface="Calibri"/>
        </a:defRPr>
      </a:lvl3pPr>
      <a:lvl4pPr marL="1600200" indent="13716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1800" b="0" i="0">
          <a:solidFill>
            <a:schemeClr val="dk1"/>
          </a:solidFill>
          <a:latin typeface="Calibri"/>
        </a:defRPr>
      </a:lvl4pPr>
      <a:lvl5pPr marL="2057400" indent="18288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1800" b="0" i="0">
          <a:solidFill>
            <a:schemeClr val="dk1"/>
          </a:solidFill>
          <a:latin typeface="Calibri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479844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89165260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28600" indent="0" algn="l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har char="•"/>
              <a:defRPr sz="2800" b="0" i="0">
                <a:solidFill>
                  <a:schemeClr val="dk1"/>
                </a:solidFill>
                <a:latin typeface="Calibri"/>
              </a:defRPr>
            </a:lvl1pPr>
            <a:lvl2pPr marL="685800" indent="4572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0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150217393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879407529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62955252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187BD42E-0CCB-E952-6721-481B4CB0C1E6}" type="slidenum">
              <a:rPr sz="1200">
                <a:solidFill>
                  <a:srgbClr val="898989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1pPr>
      <a:lvl2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2pPr>
      <a:lvl3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3pPr>
      <a:lvl4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4pPr>
      <a:lvl5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titleStyle>
    <p:bodyStyle>
      <a:lvl1pPr marL="228600" indent="0" algn="l" defTabSz="914400">
        <a:lnSpc>
          <a:spcPct val="90000"/>
        </a:lnSpc>
        <a:spcBef>
          <a:spcPts val="999"/>
        </a:spcBef>
        <a:spcAft>
          <a:spcPts val="0"/>
        </a:spcAft>
        <a:buFont typeface="Arial"/>
        <a:buChar char="•"/>
        <a:defRPr lang="ru-RU" sz="2800" b="0" i="0">
          <a:solidFill>
            <a:schemeClr val="dk1"/>
          </a:solidFill>
          <a:latin typeface="Calibri"/>
        </a:defRPr>
      </a:lvl1pPr>
      <a:lvl2pPr marL="685800" indent="4572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2400" b="0" i="0">
          <a:solidFill>
            <a:schemeClr val="dk1"/>
          </a:solidFill>
          <a:latin typeface="Calibri"/>
        </a:defRPr>
      </a:lvl2pPr>
      <a:lvl3pPr marL="1143000" indent="9144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2000" b="0" i="0">
          <a:solidFill>
            <a:schemeClr val="dk1"/>
          </a:solidFill>
          <a:latin typeface="Calibri"/>
        </a:defRPr>
      </a:lvl3pPr>
      <a:lvl4pPr marL="1600200" indent="13716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1800" b="0" i="0">
          <a:solidFill>
            <a:schemeClr val="dk1"/>
          </a:solidFill>
          <a:latin typeface="Calibri"/>
        </a:defRPr>
      </a:lvl4pPr>
      <a:lvl5pPr marL="2057400" indent="18288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1800" b="0" i="0">
          <a:solidFill>
            <a:schemeClr val="dk1"/>
          </a:solidFill>
          <a:latin typeface="Calibri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609496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30140384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628649" y="1825624"/>
            <a:ext cx="7886700" cy="435133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28600" indent="0" algn="l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har char="•"/>
              <a:defRPr sz="2800" b="0" i="0">
                <a:solidFill>
                  <a:schemeClr val="dk1"/>
                </a:solidFill>
                <a:latin typeface="Calibri"/>
              </a:defRPr>
            </a:lvl1pPr>
            <a:lvl2pPr marL="685800" indent="4572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20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har char="•"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228600" lvl="0" indent="-228600">
              <a:spcBef>
                <a:spcPts val="999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685800" lvl="1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499"/>
              </a:spcBef>
              <a:buFont typeface="Arial"/>
              <a:buChar char="•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539981499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628649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438983488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028950" y="6356349"/>
            <a:ext cx="30861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83156134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457950" y="6356349"/>
            <a:ext cx="2057400" cy="365124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56B23D8C-E70E-F416-0E66-0D20D7ABC55D}" type="slidenum">
              <a:rPr sz="1200">
                <a:solidFill>
                  <a:srgbClr val="898989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1pPr>
      <a:lvl2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2pPr>
      <a:lvl3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3pPr>
      <a:lvl4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4pPr>
      <a:lvl5pPr marL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1"/>
          </a:solidFill>
          <a:latin typeface="Calibri Light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titleStyle>
    <p:bodyStyle>
      <a:lvl1pPr marL="228600" indent="0" algn="l" defTabSz="914400">
        <a:lnSpc>
          <a:spcPct val="90000"/>
        </a:lnSpc>
        <a:spcBef>
          <a:spcPts val="999"/>
        </a:spcBef>
        <a:spcAft>
          <a:spcPts val="0"/>
        </a:spcAft>
        <a:buFont typeface="Arial"/>
        <a:buChar char="•"/>
        <a:defRPr lang="ru-RU" sz="2800" b="0" i="0">
          <a:solidFill>
            <a:schemeClr val="dk1"/>
          </a:solidFill>
          <a:latin typeface="Calibri"/>
        </a:defRPr>
      </a:lvl1pPr>
      <a:lvl2pPr marL="685800" indent="4572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2400" b="0" i="0">
          <a:solidFill>
            <a:schemeClr val="dk1"/>
          </a:solidFill>
          <a:latin typeface="Calibri"/>
        </a:defRPr>
      </a:lvl2pPr>
      <a:lvl3pPr marL="1143000" indent="9144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2000" b="0" i="0">
          <a:solidFill>
            <a:schemeClr val="dk1"/>
          </a:solidFill>
          <a:latin typeface="Calibri"/>
        </a:defRPr>
      </a:lvl3pPr>
      <a:lvl4pPr marL="1600200" indent="13716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1800" b="0" i="0">
          <a:solidFill>
            <a:schemeClr val="dk1"/>
          </a:solidFill>
          <a:latin typeface="Calibri"/>
        </a:defRPr>
      </a:lvl4pPr>
      <a:lvl5pPr marL="2057400" indent="1828800" algn="l" defTabSz="914400">
        <a:lnSpc>
          <a:spcPct val="90000"/>
        </a:lnSpc>
        <a:spcBef>
          <a:spcPts val="499"/>
        </a:spcBef>
        <a:spcAft>
          <a:spcPts val="0"/>
        </a:spcAft>
        <a:buFont typeface="Arial"/>
        <a:buChar char="•"/>
        <a:defRPr lang="ru-RU" sz="1800" b="0" i="0">
          <a:solidFill>
            <a:schemeClr val="dk1"/>
          </a:solidFill>
          <a:latin typeface="Calibri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CFCF"/>
            </a:gs>
            <a:gs pos="50000">
              <a:srgbClr val="BEE0E0"/>
            </a:gs>
            <a:gs pos="100000">
              <a:srgbClr val="E0EF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962101" name="Rectangle 2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380999"/>
            <a:ext cx="8229600" cy="13716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13193612" name="Rectangle 3"/>
          <p:cNvSpPr>
            <a:spLocks noGrp="1" noChangeShapeType="1"/>
          </p:cNvSpPr>
          <p:nvPr>
            <p:ph type="body" idx="1"/>
          </p:nvPr>
        </p:nvSpPr>
        <p:spPr bwMode="auto">
          <a:xfrm>
            <a:off x="457200" y="1981199"/>
            <a:ext cx="8229600" cy="41148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3200" b="0" i="0">
                <a:solidFill>
                  <a:schemeClr val="dk1"/>
                </a:solidFill>
                <a:latin typeface="Tahoma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800" b="0" i="0">
                <a:solidFill>
                  <a:schemeClr val="dk1"/>
                </a:solidFill>
                <a:latin typeface="Tahoma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400" b="0" i="0">
                <a:solidFill>
                  <a:schemeClr val="dk1"/>
                </a:solidFill>
                <a:latin typeface="Tahoma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342900" lvl="0" indent="-3429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Образец текста</a:t>
            </a:r>
          </a:p>
          <a:p>
            <a:pPr marL="742950" lvl="1" indent="-28575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Второй уровень</a:t>
            </a:r>
          </a:p>
          <a:p>
            <a:pPr marL="1143000" lvl="2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Третий уровень</a:t>
            </a:r>
          </a:p>
          <a:p>
            <a:pPr marL="1600200" lvl="3" indent="-22860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Пятый уровень</a:t>
            </a:r>
          </a:p>
        </p:txBody>
      </p:sp>
      <p:sp>
        <p:nvSpPr>
          <p:cNvPr id="1948509685" name="Rectangle 4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296214650" name="Rectangle 5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199" y="6245224"/>
            <a:ext cx="2895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2004248461" name="Rectangle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199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F0357A5C-000E-B17B-C2CE-5BE3299DF2E5}" type="slidenum">
              <a:rPr lang="ru-RU" sz="1400" b="0" i="0" u="none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1pPr>
      <a:lvl2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2pPr>
      <a:lvl3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3pPr>
      <a:lvl4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4pPr>
      <a:lvl5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00CCFF"/>
        </a:buClr>
        <a:buSzPct val="65000"/>
        <a:buFont typeface="Wingdings"/>
        <a:buChar char="n"/>
        <a:defRPr lang="ru-RU" sz="3200" b="0" i="0">
          <a:solidFill>
            <a:schemeClr val="dk1"/>
          </a:solidFill>
          <a:latin typeface="Tahoma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FFCC00"/>
        </a:buClr>
        <a:buSzPct val="65000"/>
        <a:buFont typeface="Wingdings"/>
        <a:buChar char="n"/>
        <a:defRPr lang="ru-RU" sz="2800" b="0" i="0">
          <a:solidFill>
            <a:schemeClr val="dk1"/>
          </a:solidFill>
          <a:latin typeface="Tahoma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00CCFF"/>
        </a:buClr>
        <a:buSzPct val="65000"/>
        <a:buFont typeface="Wingdings"/>
        <a:buChar char="n"/>
        <a:defRPr lang="ru-RU" sz="2400" b="0" i="0">
          <a:solidFill>
            <a:schemeClr val="dk1"/>
          </a:solidFill>
          <a:latin typeface="Tahoma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FFCC00"/>
        </a:buClr>
        <a:buSzPct val="65000"/>
        <a:buFont typeface="Wingdings"/>
        <a:buChar char="n"/>
        <a:defRPr lang="ru-RU" sz="2000" b="0" i="0">
          <a:solidFill>
            <a:schemeClr val="dk1"/>
          </a:solidFill>
          <a:latin typeface="Tahoma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00CCFF"/>
        </a:buClr>
        <a:buSzPct val="65000"/>
        <a:buFont typeface="Wingdings"/>
        <a:buChar char="n"/>
        <a:defRPr lang="ru-RU" sz="2000" b="0" i="0">
          <a:solidFill>
            <a:schemeClr val="dk1"/>
          </a:solidFill>
          <a:latin typeface="Tahoma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CFCF"/>
            </a:gs>
            <a:gs pos="50000">
              <a:srgbClr val="BEE0E0"/>
            </a:gs>
            <a:gs pos="100000">
              <a:srgbClr val="E0EF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5939025" name="Rectangle 2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380999"/>
            <a:ext cx="8229600" cy="13716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</a:p>
        </p:txBody>
      </p:sp>
      <p:sp>
        <p:nvSpPr>
          <p:cNvPr id="1252064732" name="Rectangle 3"/>
          <p:cNvSpPr>
            <a:spLocks noGrp="1" noChangeShapeType="1"/>
          </p:cNvSpPr>
          <p:nvPr>
            <p:ph type="body" idx="1"/>
          </p:nvPr>
        </p:nvSpPr>
        <p:spPr bwMode="auto">
          <a:xfrm>
            <a:off x="457200" y="1981199"/>
            <a:ext cx="8229600" cy="41148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3200" b="0" i="0">
                <a:solidFill>
                  <a:schemeClr val="dk1"/>
                </a:solidFill>
                <a:latin typeface="Tahoma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800" b="0" i="0">
                <a:solidFill>
                  <a:schemeClr val="dk1"/>
                </a:solidFill>
                <a:latin typeface="Tahoma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400" b="0" i="0">
                <a:solidFill>
                  <a:schemeClr val="dk1"/>
                </a:solidFill>
                <a:latin typeface="Tahoma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ct val="65000"/>
              <a:buChar char="n"/>
              <a:defRPr sz="20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342900" lvl="0" indent="-3429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Образец текста</a:t>
            </a:r>
          </a:p>
          <a:p>
            <a:pPr marL="742950" lvl="1" indent="-28575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Второй уровень</a:t>
            </a:r>
          </a:p>
          <a:p>
            <a:pPr marL="1143000" lvl="2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Третий уровень</a:t>
            </a:r>
          </a:p>
          <a:p>
            <a:pPr marL="1600200" lvl="3" indent="-228600">
              <a:spcBef>
                <a:spcPts val="0"/>
              </a:spcBef>
              <a:buClr>
                <a:srgbClr val="FFCC00"/>
              </a:buClr>
              <a:buSzPct val="65000"/>
              <a:buFont typeface="Wingdings"/>
              <a:buChar char="n"/>
              <a:defRPr/>
            </a:pPr>
            <a:r>
              <a:rPr/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lr>
                <a:srgbClr val="00CCFF"/>
              </a:buClr>
              <a:buSzPct val="65000"/>
              <a:buFont typeface="Wingdings"/>
              <a:buChar char="n"/>
              <a:defRPr/>
            </a:pPr>
            <a:r>
              <a:rPr/>
              <a:t>Пятый уровень</a:t>
            </a:r>
          </a:p>
        </p:txBody>
      </p:sp>
      <p:sp>
        <p:nvSpPr>
          <p:cNvPr id="2018119343" name="Rectangle 4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800230464" name="Rectangle 5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199" y="6245224"/>
            <a:ext cx="2895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522931376" name="Rectangle 6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199" y="6245224"/>
            <a:ext cx="2133599" cy="47624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Tahoma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7CDCC04E-459E-12DD-EF2E-2BC580521001}" type="slidenum">
              <a:rPr lang="ru-RU" sz="1400" b="0" i="0" u="none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1pPr>
      <a:lvl2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2pPr>
      <a:lvl3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3pPr>
      <a:lvl4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4pPr>
      <a:lvl5pPr mar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4400" b="0" i="0">
          <a:solidFill>
            <a:schemeClr val="dk2"/>
          </a:solidFill>
          <a:latin typeface="Tahoma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00CCFF"/>
        </a:buClr>
        <a:buSzPct val="65000"/>
        <a:buFont typeface="Wingdings"/>
        <a:buChar char="n"/>
        <a:defRPr lang="ru-RU" sz="3200" b="0" i="0">
          <a:solidFill>
            <a:schemeClr val="dk1"/>
          </a:solidFill>
          <a:latin typeface="Tahoma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FFCC00"/>
        </a:buClr>
        <a:buSzPct val="65000"/>
        <a:buFont typeface="Wingdings"/>
        <a:buChar char="n"/>
        <a:defRPr lang="ru-RU" sz="2800" b="0" i="0">
          <a:solidFill>
            <a:schemeClr val="dk1"/>
          </a:solidFill>
          <a:latin typeface="Tahoma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00CCFF"/>
        </a:buClr>
        <a:buSzPct val="65000"/>
        <a:buFont typeface="Wingdings"/>
        <a:buChar char="n"/>
        <a:defRPr lang="ru-RU" sz="2400" b="0" i="0">
          <a:solidFill>
            <a:schemeClr val="dk1"/>
          </a:solidFill>
          <a:latin typeface="Tahoma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FFCC00"/>
        </a:buClr>
        <a:buSzPct val="65000"/>
        <a:buFont typeface="Wingdings"/>
        <a:buChar char="n"/>
        <a:defRPr lang="ru-RU" sz="2000" b="0" i="0">
          <a:solidFill>
            <a:schemeClr val="dk1"/>
          </a:solidFill>
          <a:latin typeface="Tahoma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lr>
          <a:srgbClr val="00CCFF"/>
        </a:buClr>
        <a:buSzPct val="65000"/>
        <a:buFont typeface="Wingdings"/>
        <a:buChar char="n"/>
        <a:defRPr lang="ru-RU" sz="2000" b="0" i="0">
          <a:solidFill>
            <a:schemeClr val="dk1"/>
          </a:solidFill>
          <a:latin typeface="Tahoma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ru-RU" sz="1800" b="0" i="0">
          <a:solidFill>
            <a:schemeClr val="dk1"/>
          </a:solidFill>
          <a:latin typeface="Tahoma"/>
          <a:ea typeface="Arial"/>
        </a:defRPr>
      </a:lvl5pPr>
      <a:lvl6pPr>
        <a:defRPr lang="ru-RU" sz="1800"/>
      </a:lvl6pPr>
      <a:lvl7pPr>
        <a:defRPr lang="ru-RU" sz="1800"/>
      </a:lvl7pPr>
      <a:lvl8pPr>
        <a:defRPr lang="ru-RU" sz="1800"/>
      </a:lvl8pPr>
      <a:lvl9pPr>
        <a:defRPr lang="ru-RU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2" y="836613"/>
            <a:ext cx="8229600" cy="4776506"/>
          </a:xfrm>
        </p:spPr>
        <p:txBody>
          <a:bodyPr/>
          <a:lstStyle/>
          <a:p>
            <a:pPr>
              <a:defRPr/>
            </a:pPr>
            <a:r>
              <a:rPr lang="ru-RU" sz="4800" dirty="0">
                <a:solidFill>
                  <a:srgbClr val="0070C0"/>
                </a:solidFill>
              </a:rPr>
              <a:t>X краевой </a:t>
            </a:r>
            <a:br>
              <a:rPr lang="ru-RU" sz="4800" dirty="0">
                <a:solidFill>
                  <a:srgbClr val="0070C0"/>
                </a:solidFill>
              </a:rPr>
            </a:br>
            <a:r>
              <a:rPr lang="ru-RU" sz="4800" dirty="0">
                <a:solidFill>
                  <a:srgbClr val="0070C0"/>
                </a:solidFill>
              </a:rPr>
              <a:t>форум </a:t>
            </a:r>
            <a:r>
              <a:rPr lang="ru-RU" sz="4800" dirty="0" err="1">
                <a:solidFill>
                  <a:srgbClr val="0070C0"/>
                </a:solidFill>
              </a:rPr>
              <a:t>профилактологов</a:t>
            </a:r>
            <a:r>
              <a:rPr lang="ru-RU" sz="4800" dirty="0">
                <a:solidFill>
                  <a:srgbClr val="0070C0"/>
                </a:solidFill>
              </a:rPr>
              <a:t/>
            </a:r>
            <a:br>
              <a:rPr lang="ru-RU" sz="4800" dirty="0">
                <a:solidFill>
                  <a:srgbClr val="0070C0"/>
                </a:solidFill>
              </a:rPr>
            </a:br>
            <a:r>
              <a:rPr lang="ru-RU" sz="4800">
                <a:solidFill>
                  <a:srgbClr val="0070C0"/>
                </a:solidFill>
              </a:rPr>
              <a:t>«</a:t>
            </a:r>
            <a:r>
              <a:rPr lang="ru-RU" sz="4800" smtClean="0">
                <a:solidFill>
                  <a:srgbClr val="0070C0"/>
                </a:solidFill>
              </a:rPr>
              <a:t>Красноярье </a:t>
            </a:r>
            <a:r>
              <a:rPr lang="ru-RU" sz="4800" dirty="0">
                <a:solidFill>
                  <a:srgbClr val="0070C0"/>
                </a:solidFill>
              </a:rPr>
              <a:t>без наркотиков»</a:t>
            </a:r>
            <a:br>
              <a:rPr lang="ru-RU" sz="4800" dirty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тема: «Зависимость: профилактика, помощь 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и сопровождение»</a:t>
            </a:r>
            <a:endParaRPr sz="24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31798" y="5613119"/>
            <a:ext cx="8362949" cy="130455"/>
          </a:xfrm>
        </p:spPr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617425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31798" y="365124"/>
            <a:ext cx="8640761" cy="542925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1pPr>
            <a:lvl2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2pPr>
            <a:lvl3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3pPr>
            <a:lvl4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4pPr>
            <a:lvl5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b="1" i="0" u="none">
                <a:solidFill>
                  <a:srgbClr val="FF8D3E"/>
                </a:solidFill>
                <a:latin typeface="Verdana"/>
                <a:ea typeface="Verdana"/>
              </a:rPr>
              <a:t>Распределение по виду наркотического вещества 2023г.</a:t>
            </a:r>
            <a:endParaRPr/>
          </a:p>
        </p:txBody>
      </p:sp>
      <p:pic>
        <p:nvPicPr>
          <p:cNvPr id="421493936" name="Объект 3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/>
        </p:blipFill>
        <p:spPr bwMode="auto">
          <a:xfrm>
            <a:off x="2360611" y="677862"/>
            <a:ext cx="7305674" cy="6230936"/>
          </a:xfrm>
          <a:prstGeom prst="rect">
            <a:avLst/>
          </a:prstGeom>
          <a:noFill/>
        </p:spPr>
      </p:pic>
      <p:graphicFrame>
        <p:nvGraphicFramePr>
          <p:cNvPr id="83185553" name="Таблица 2"/>
          <p:cNvGraphicFramePr>
            <a:graphicFrameLocks/>
          </p:cNvGraphicFramePr>
          <p:nvPr/>
        </p:nvGraphicFramePr>
        <p:xfrm>
          <a:off x="611187" y="1089024"/>
          <a:ext cx="4410073" cy="1826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7082"/>
                <a:gridCol w="1097635"/>
                <a:gridCol w="1246065"/>
                <a:gridCol w="1079289"/>
              </a:tblGrid>
              <a:tr h="22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/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2021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2022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305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509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414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Героин 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158 (52%)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275 (54%)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172 ( 43%)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Метадон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28 (9,1 %)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84 (16,5%)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135 (31,8 %)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rgbClr val="FFFF00"/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Морфин 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72 (23,6%)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110 (21,6%)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69 (16,7%)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6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Другие синт-ские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43 (14%)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38 (7,5%)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38 (8,5%)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Опий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 (1,3%)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2 (0,4%)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45" marR="51445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711888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8248649" cy="903286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1pPr>
            <a:lvl2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2pPr>
            <a:lvl3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3pPr>
            <a:lvl4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4pPr>
            <a:lvl5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b="1" i="0" u="none">
                <a:solidFill>
                  <a:srgbClr val="FF8D3E"/>
                </a:solidFill>
                <a:latin typeface="Verdana"/>
                <a:ea typeface="Verdana"/>
              </a:rPr>
              <a:t>Распределение по полу и возрасту случаев отравлений наркотиками по краю за 2023 год</a:t>
            </a:r>
            <a:endParaRPr/>
          </a:p>
        </p:txBody>
      </p:sp>
      <p:pic>
        <p:nvPicPr>
          <p:cNvPr id="1794847611" name="Объект 3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/>
        </p:blipFill>
        <p:spPr bwMode="auto">
          <a:xfrm>
            <a:off x="855661" y="3952514"/>
            <a:ext cx="3554411" cy="2925761"/>
          </a:xfrm>
          <a:prstGeom prst="rect">
            <a:avLst/>
          </a:prstGeom>
          <a:noFill/>
        </p:spPr>
      </p:pic>
      <p:pic>
        <p:nvPicPr>
          <p:cNvPr id="1895100156" name="Диаграмма 5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5060949" y="1398586"/>
            <a:ext cx="3968749" cy="3768724"/>
          </a:xfrm>
          <a:prstGeom prst="rect">
            <a:avLst/>
          </a:prstGeom>
          <a:noFill/>
        </p:spPr>
      </p:pic>
      <p:graphicFrame>
        <p:nvGraphicFramePr>
          <p:cNvPr id="1742973989" name="Таблица 2"/>
          <p:cNvGraphicFramePr>
            <a:graphicFrameLocks/>
          </p:cNvGraphicFramePr>
          <p:nvPr/>
        </p:nvGraphicFramePr>
        <p:xfrm>
          <a:off x="250824" y="1200272"/>
          <a:ext cx="4405312" cy="2752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5247"/>
                <a:gridCol w="595024"/>
                <a:gridCol w="694186"/>
                <a:gridCol w="511459"/>
                <a:gridCol w="623981"/>
                <a:gridCol w="500100"/>
                <a:gridCol w="593345"/>
                <a:gridCol w="80687"/>
              </a:tblGrid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Год</a:t>
                      </a:r>
                      <a:endParaRPr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2021</a:t>
                      </a:r>
                      <a:endParaRPr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2022</a:t>
                      </a:r>
                      <a:endParaRPr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2023</a:t>
                      </a:r>
                      <a:endParaRPr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Мужчин</a:t>
                      </a:r>
                      <a:endParaRPr sz="13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279</a:t>
                      </a:r>
                      <a:endParaRPr sz="13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91,5%</a:t>
                      </a:r>
                      <a:endParaRPr sz="12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456</a:t>
                      </a:r>
                      <a:endParaRPr sz="13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89,6%</a:t>
                      </a:r>
                      <a:endParaRPr sz="13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378</a:t>
                      </a:r>
                      <a:endParaRPr sz="13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91,3%</a:t>
                      </a:r>
                      <a:endParaRPr sz="1200"/>
                    </a:p>
                  </a:txBody>
                  <a:tcPr marL="51441" marR="5144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Женщин 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26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8,5%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53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10,4%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36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8,7%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0-17 лет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1*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0,3%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4**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0,8%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1***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0,2%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18-29 лет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32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10,5%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58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11,4%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47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11,4%</a:t>
                      </a:r>
                      <a:endParaRPr sz="13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30-49 лет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256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84%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425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83,5%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346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83,6%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50-59 лет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13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4,2%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18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3,5%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17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4,1%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203"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60+ лет 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4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0,8%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3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0,7%</a:t>
                      </a:r>
                      <a:endParaRPr sz="1300"/>
                    </a:p>
                  </a:txBody>
                  <a:tcPr marL="51441" marR="51441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707154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903286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1pPr>
            <a:lvl2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2pPr>
            <a:lvl3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3pPr>
            <a:lvl4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4pPr>
            <a:lvl5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b="1" i="0" u="none">
                <a:solidFill>
                  <a:srgbClr val="FF8D3E"/>
                </a:solidFill>
                <a:latin typeface="Verdana"/>
                <a:ea typeface="Verdana"/>
              </a:rPr>
              <a:t>Распределение умерших в результате отравления наркотиками в 2023году по месту смерти</a:t>
            </a:r>
            <a:endParaRPr/>
          </a:p>
        </p:txBody>
      </p:sp>
      <p:pic>
        <p:nvPicPr>
          <p:cNvPr id="652238002" name="Объект 3"/>
          <p:cNvPicPr>
            <a:picLocks noGrp="1" noChangeAspect="1"/>
          </p:cNvPicPr>
          <p:nvPr>
            <p:ph/>
          </p:nvPr>
        </p:nvPicPr>
        <p:blipFill>
          <a:blip r:embed="rId2"/>
          <a:stretch/>
        </p:blipFill>
        <p:spPr bwMode="auto">
          <a:xfrm>
            <a:off x="590548" y="1262061"/>
            <a:ext cx="8139111" cy="3432174"/>
          </a:xfrm>
          <a:prstGeom prst="rect">
            <a:avLst/>
          </a:prstGeom>
          <a:noFill/>
        </p:spPr>
      </p:pic>
      <p:graphicFrame>
        <p:nvGraphicFramePr>
          <p:cNvPr id="1832947673" name="Таблица 2"/>
          <p:cNvGraphicFramePr>
            <a:graphicFrameLocks/>
          </p:cNvGraphicFramePr>
          <p:nvPr/>
        </p:nvGraphicFramePr>
        <p:xfrm>
          <a:off x="431798" y="4868862"/>
          <a:ext cx="6480173" cy="16208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0072"/>
                <a:gridCol w="1260033"/>
                <a:gridCol w="1260033"/>
                <a:gridCol w="1260033"/>
              </a:tblGrid>
              <a:tr h="228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/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51429" marR="51429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2021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2022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8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305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509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455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3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Дом (квартира)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80%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78,4%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78,7 %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rgbClr val="FFFF00"/>
                    </a:solidFill>
                  </a:tcPr>
                </a:tc>
              </a:tr>
              <a:tr h="5402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Другое место (улица, подъезд, общественное место и др.)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13,8%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16,3%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15%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01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Стационар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6,2%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FF0000"/>
                          </a:solidFill>
                        </a:rPr>
                        <a:t>5,3%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6,3%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29" marR="51429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3050"/>
            <a:ext cx="3008313" cy="1162050"/>
          </a:xfrm>
        </p:spPr>
        <p:txBody>
          <a:bodyPr/>
          <a:lstStyle/>
          <a:p>
            <a:pPr>
              <a:defRPr/>
            </a:pPr>
            <a:r>
              <a:rPr lang="ru-RU" sz="2800"/>
              <a:t/>
            </a:r>
            <a:br>
              <a:rPr lang="ru-RU" sz="2800"/>
            </a:b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448" y="188586"/>
          <a:ext cx="8641103" cy="6391187"/>
        </p:xfrm>
        <a:graphic>
          <a:graphicData uri="http://schemas.openxmlformats.org/drawingml/2006/table">
            <a:tbl>
              <a:tblPr firstRow="1" firstCol="1" bandRow="1"/>
              <a:tblGrid>
                <a:gridCol w="2880368"/>
                <a:gridCol w="540069"/>
                <a:gridCol w="720092"/>
                <a:gridCol w="540069"/>
                <a:gridCol w="720092"/>
                <a:gridCol w="1080138"/>
                <a:gridCol w="540069"/>
                <a:gridCol w="540069"/>
                <a:gridCol w="540069"/>
                <a:gridCol w="540068"/>
              </a:tblGrid>
              <a:tr h="2160276"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Вовлеченность населения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незаконный оборот наркотиков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Уровень вовлеченности несовершеннолетних в незаконный оборот наркотиков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Криминогенность наркомании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Уровень криминогенности наркомании среди несовершеннолетних 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Уровень первичной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заболеваемости наркологическими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расстройствами, связанными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употреблением наркотиков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отравлений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наркотиками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отравлений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наркотиками среди несовершеннолетних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смертельных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отравлений наркотиками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Предварительная </a:t>
                      </a:r>
                      <a:b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итоговая оценка</a:t>
                      </a:r>
                      <a:endParaRPr lang="ru-RU" sz="10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vert="vert27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Красноярский край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Минусинск и Минусинский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Красноярск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Назарово и Назаровский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Канск и Канский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Бородино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Емельяновский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105033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Идринский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91635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ЗАТО г. Железногорск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78237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Березовский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64839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Уярский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51441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Лесосибирск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38043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Балахтинский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  <a:miter/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  <a:miter/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Дзержинский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  <a:miter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  <a:beve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  <a:beve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Сосновоборск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Абанский район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9,4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Дивногорск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81,5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13,9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Пировский муниципальный округ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4B4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  <a:tr h="270035"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ЗАТО г. Зеленогорск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52,8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58,3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E287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39,7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AFDD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25,6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726" marR="44726" marT="0" marB="0" anchor="ctr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FFFF5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9315949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0" y="273049"/>
            <a:ext cx="3008311" cy="1162049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2800" b="0" i="0" u="none"/>
              <a:t/>
            </a:r>
            <a:br>
              <a:rPr sz="2800" b="0" i="0" u="none"/>
            </a:br>
            <a:endParaRPr lang="en-US" sz="2800"/>
          </a:p>
        </p:txBody>
      </p:sp>
      <p:pic>
        <p:nvPicPr>
          <p:cNvPr id="536935890" name="Объект 2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436561" y="908049"/>
            <a:ext cx="8275636" cy="5043486"/>
          </a:xfrm>
          <a:prstGeom prst="rect">
            <a:avLst/>
          </a:prstGeom>
          <a:noFill/>
          <a:ln w="9524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2493122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0" y="273049"/>
            <a:ext cx="3008311" cy="1162049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2800" b="0" i="0" u="none"/>
              <a:t/>
            </a:r>
            <a:br>
              <a:rPr sz="2800" b="0" i="0" u="none"/>
            </a:br>
            <a:endParaRPr lang="en-US" sz="2800"/>
          </a:p>
        </p:txBody>
      </p:sp>
      <p:graphicFrame>
        <p:nvGraphicFramePr>
          <p:cNvPr id="1305670528" name="Таблица 5"/>
          <p:cNvGraphicFramePr>
            <a:graphicFrameLocks/>
          </p:cNvGraphicFramePr>
          <p:nvPr/>
        </p:nvGraphicFramePr>
        <p:xfrm>
          <a:off x="1511607" y="908677"/>
          <a:ext cx="6300805" cy="5651325"/>
        </p:xfrm>
        <a:graphic>
          <a:graphicData uri="http://schemas.openxmlformats.org/drawingml/2006/table">
            <a:tbl>
              <a:tblPr firstRow="1" firstCol="1" bandRow="1"/>
              <a:tblGrid>
                <a:gridCol w="2053019"/>
                <a:gridCol w="633235"/>
                <a:gridCol w="706558"/>
                <a:gridCol w="706558"/>
                <a:gridCol w="1121293"/>
                <a:gridCol w="540068"/>
                <a:gridCol w="503758"/>
                <a:gridCol w="36309"/>
              </a:tblGrid>
              <a:tr h="294186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Субъект Российской Федерации/наименование муниципального образования</a:t>
                      </a:r>
                      <a:endParaRPr/>
                    </a:p>
                  </a:txBody>
                  <a:tcPr marL="10909" marR="10909" marT="0" marB="0">
                    <a:lnL w="38099" algn="ctr">
                      <a:solidFill>
                        <a:srgbClr val="000000"/>
                      </a:solidFill>
                    </a:lnL>
                    <a:lnR w="38099" algn="ctr">
                      <a:solidFill>
                        <a:srgbClr val="000000"/>
                      </a:solidFill>
                    </a:lnR>
                    <a:lnT w="38099" algn="ctr">
                      <a:solidFill>
                        <a:srgbClr val="000000"/>
                      </a:solidFill>
                    </a:lnT>
                    <a:lnB w="38099" algn="ctr">
                      <a:solidFill>
                        <a:srgbClr val="000000"/>
                      </a:solidFill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Количество острых отравлений наркотическими средствами</a:t>
                      </a:r>
                      <a:endParaRPr/>
                    </a:p>
                  </a:txBody>
                  <a:tcPr marL="10909" marR="10909" marT="0" marB="0">
                    <a:lnL w="38099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</a:tr>
              <a:tr h="14709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38099" algn="ctr">
                      <a:solidFill>
                        <a:srgbClr val="000000"/>
                      </a:solidFill>
                    </a:lnL>
                    <a:lnR w="38099" algn="ctr">
                      <a:solidFill>
                        <a:srgbClr val="000000"/>
                      </a:solidFill>
                    </a:lnR>
                    <a:lnT w="38099" algn="ctr">
                      <a:solidFill>
                        <a:srgbClr val="000000"/>
                      </a:solidFill>
                    </a:lnT>
                    <a:lnB w="38099" algn="ctr">
                      <a:solidFill>
                        <a:srgbClr val="000000"/>
                      </a:solidFill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Все население</a:t>
                      </a:r>
                      <a:endParaRPr/>
                    </a:p>
                  </a:txBody>
                  <a:tcPr marL="10909" marR="10909" marT="0" marB="0">
                    <a:lnL w="38099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28575" algn="ctr">
                      <a:solidFill>
                        <a:srgbClr val="000000"/>
                      </a:solidFill>
                    </a:lnT>
                    <a:lnB w="12699" algn="ctr">
                      <a:noFill/>
                    </a:lnB>
                  </a:tcPr>
                </a:tc>
              </a:tr>
              <a:tr h="14709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38099" algn="ctr">
                      <a:solidFill>
                        <a:srgbClr val="000000"/>
                      </a:solidFill>
                    </a:lnL>
                    <a:lnR w="38099" algn="ctr">
                      <a:solidFill>
                        <a:srgbClr val="000000"/>
                      </a:solidFill>
                    </a:lnR>
                    <a:lnT w="38099" algn="ctr">
                      <a:solidFill>
                        <a:srgbClr val="000000"/>
                      </a:solidFill>
                    </a:lnT>
                    <a:lnB w="38099" algn="ctr">
                      <a:solidFill>
                        <a:srgbClr val="000000"/>
                      </a:solidFill>
                    </a:lnB>
                  </a:tcPr>
                </a:tc>
                <a:tc gridSpan="6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 anchor="b">
                    <a:lnL w="380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259726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38099" algn="ctr">
                      <a:solidFill>
                        <a:srgbClr val="000000"/>
                      </a:solidFill>
                    </a:lnL>
                    <a:lnR w="38099" algn="ctr">
                      <a:solidFill>
                        <a:srgbClr val="000000"/>
                      </a:solidFill>
                    </a:lnR>
                    <a:lnT w="38099" algn="ctr">
                      <a:solidFill>
                        <a:srgbClr val="000000"/>
                      </a:solidFill>
                    </a:lnT>
                    <a:lnB w="38099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всего (чел.)</a:t>
                      </a:r>
                      <a:endParaRPr/>
                    </a:p>
                  </a:txBody>
                  <a:tcPr marL="10909" marR="10909" marT="0" marB="0">
                    <a:lnL w="38099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 них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 летальным </a:t>
                      </a:r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исходом (чел) 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 них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24067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38099" algn="ctr">
                      <a:solidFill>
                        <a:srgbClr val="000000"/>
                      </a:solidFill>
                    </a:lnL>
                    <a:lnR w="38099" algn="ctr">
                      <a:solidFill>
                        <a:srgbClr val="000000"/>
                      </a:solidFill>
                    </a:lnR>
                    <a:lnT w="38099" algn="ctr">
                      <a:solidFill>
                        <a:srgbClr val="000000"/>
                      </a:solidFill>
                    </a:lnT>
                    <a:lnB w="38099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38099" algn="ctr">
                      <a:solidFill>
                        <a:srgbClr val="000000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муж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жен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муж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жен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Красноярский край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38099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1140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1007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133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455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412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  <a:miter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  <a:beve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Абанский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Ачинский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Березовский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Бирилюсский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Богучанский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Большемуртинский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  <a:beve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Ачинск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Бородино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Дивногорск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Канск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Красноярск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988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868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344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309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35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Лесосибирск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Минусинск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Назарово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Норильск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  <a:miter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Сосновоборск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  <a:miter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  <a:miter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  <a:miter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  <a:bevel/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г. Шарыпово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Емельяновский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Иланский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  <a:miter/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Каратузский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Козульский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  <a:bevel/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  <a:bevel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Курагинский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  <a:miter/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algn="ctr">
                      <a:solidFill>
                        <a:srgbClr val="000000"/>
                      </a:solidFill>
                      <a:bevel/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  <a:miter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Назаровский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  <a:round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  <a:round/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  <a:round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  <a:round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  <a:round/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  <a:round/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Саянский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Сухобузимский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Уярский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  <a:tr h="147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Шушенский р-н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/>
                    </a:p>
                  </a:txBody>
                  <a:tcPr marL="10909" marR="10909" marT="0" marB="0">
                    <a:lnL w="28575" algn="ctr">
                      <a:solidFill>
                        <a:srgbClr val="000000"/>
                      </a:solidFill>
                    </a:lnL>
                    <a:lnR w="28575" algn="ctr">
                      <a:solidFill>
                        <a:srgbClr val="000000"/>
                      </a:solidFill>
                    </a:lnR>
                    <a:lnT w="28575" algn="ctr">
                      <a:solidFill>
                        <a:srgbClr val="000000"/>
                      </a:solidFill>
                    </a:lnT>
                    <a:lnB w="28575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28575" algn="ctr">
                      <a:solidFill>
                        <a:srgbClr val="000000"/>
                      </a:solidFill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16155481" name="Таблица 6"/>
          <p:cNvGraphicFramePr>
            <a:graphicFrameLocks/>
          </p:cNvGraphicFramePr>
          <p:nvPr/>
        </p:nvGraphicFramePr>
        <p:xfrm>
          <a:off x="8350511" y="2879226"/>
          <a:ext cx="208279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465741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0" y="273048"/>
            <a:ext cx="3008310" cy="1162048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Tahoma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2800" b="0" i="0" u="none"/>
              <a:t/>
            </a:r>
            <a:br>
              <a:rPr sz="2800" b="0" i="0" u="none"/>
            </a:br>
            <a:endParaRPr lang="en-US" sz="2800"/>
          </a:p>
        </p:txBody>
      </p:sp>
      <p:graphicFrame>
        <p:nvGraphicFramePr>
          <p:cNvPr id="965403305" name="Таблица 6"/>
          <p:cNvGraphicFramePr>
            <a:graphicFrameLocks/>
          </p:cNvGraphicFramePr>
          <p:nvPr/>
        </p:nvGraphicFramePr>
        <p:xfrm>
          <a:off x="8350510" y="2879226"/>
          <a:ext cx="208278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</a:tcPr>
                </a:tc>
              </a:tr>
            </a:tbl>
          </a:graphicData>
        </a:graphic>
      </p:graphicFrame>
      <p:graphicFrame>
        <p:nvGraphicFramePr>
          <p:cNvPr id="708115224" name="Таблица 708115223"/>
          <p:cNvGraphicFramePr>
            <a:graphicFrameLocks/>
          </p:cNvGraphicFramePr>
          <p:nvPr/>
        </p:nvGraphicFramePr>
        <p:xfrm>
          <a:off x="2207826" y="273048"/>
          <a:ext cx="5019673" cy="6395083"/>
        </p:xfrm>
        <a:graphic>
          <a:graphicData uri="http://schemas.openxmlformats.org/drawingml/2006/table">
            <a:tbl>
              <a:tblPr firstRow="1" firstCol="1" bandRow="1"/>
              <a:tblGrid>
                <a:gridCol w="1438273"/>
                <a:gridCol w="895348"/>
                <a:gridCol w="895348"/>
                <a:gridCol w="895348"/>
                <a:gridCol w="895348"/>
              </a:tblGrid>
              <a:tr h="43815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0" marR="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12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отравлений наркотиками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12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летальных исходов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0" marR="0" marT="0" marB="0" anchor="b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абсолютное число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абсолютное число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16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Красноярский край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Красноярск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Бородино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46.8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46.8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Березовский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32.2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Рыбинский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Дивногорск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Назарово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Канск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Козульский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Сухобузимский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Большеулуйский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Сосновоборск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Минусинск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Кежемский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Казачинский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Абанский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Емельяновский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Ачинск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Иланский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8.9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Минусинский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Мотыгинский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Ачинский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Шарыпово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7.4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Богучанский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Нижнеингашский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Ужурский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Курагинский район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Лесосибирск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1.7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Норильск 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  <a:beve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800" b="0" i="0" u="none">
                          <a:solidFill>
                            <a:srgbClr val="05050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  <a:endParaRPr>
                        <a:solidFill>
                          <a:srgbClr val="050505"/>
                        </a:solidFill>
                      </a:endParaRPr>
                    </a:p>
                  </a:txBody>
                  <a:tcPr marL="0" marR="0" marT="0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9750" y="476250"/>
            <a:ext cx="8183563" cy="10080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>
                <a:solidFill>
                  <a:srgbClr val="0070C0"/>
                </a:solidFill>
              </a:rPr>
              <a:t>Оценка населением Красноярского края остроты распространенности наркомании в регионе </a:t>
            </a:r>
          </a:p>
        </p:txBody>
      </p:sp>
      <p:graphicFrame>
        <p:nvGraphicFramePr>
          <p:cNvPr id="3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9750" y="476250"/>
            <a:ext cx="8183563" cy="10080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>
                <a:solidFill>
                  <a:srgbClr val="0070C0"/>
                </a:solidFill>
              </a:rPr>
              <a:t>Оценка населением Красноярского края </a:t>
            </a:r>
            <a:br>
              <a:rPr lang="ru-RU" sz="2400">
                <a:solidFill>
                  <a:srgbClr val="0070C0"/>
                </a:solidFill>
              </a:rPr>
            </a:br>
            <a:r>
              <a:rPr lang="ru-RU" sz="2400">
                <a:solidFill>
                  <a:srgbClr val="0070C0"/>
                </a:solidFill>
              </a:rPr>
              <a:t>доступности наркотиков в регионе </a:t>
            </a:r>
          </a:p>
        </p:txBody>
      </p:sp>
      <p:graphicFrame>
        <p:nvGraphicFramePr>
          <p:cNvPr id="3" name="Объект 4"/>
          <p:cNvGraphicFramePr>
            <a:graphicFrameLocks noGrp="1"/>
          </p:cNvGraphicFramePr>
          <p:nvPr>
            <p:ph idx="1"/>
          </p:nvPr>
        </p:nvGraphicFramePr>
        <p:xfrm>
          <a:off x="431799" y="1628775"/>
          <a:ext cx="8229600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1150938" y="1828800"/>
          <a:ext cx="7021512" cy="4121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288" y="2420938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 sz="4000">
                <a:solidFill>
                  <a:schemeClr val="bg2">
                    <a:lumMod val="40000"/>
                    <a:lumOff val="60000"/>
                  </a:schemeClr>
                </a:solidFill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92163" y="908050"/>
            <a:ext cx="7772400" cy="4681538"/>
          </a:xfrm>
        </p:spPr>
        <p:txBody>
          <a:bodyPr/>
          <a:lstStyle/>
          <a:p>
            <a:pPr>
              <a:defRPr/>
            </a:pPr>
            <a:r>
              <a:rPr lang="ru-RU" sz="4000">
                <a:solidFill>
                  <a:schemeClr val="bg1">
                    <a:lumMod val="60000"/>
                    <a:lumOff val="40000"/>
                  </a:schemeClr>
                </a:solidFill>
              </a:rPr>
              <a:t>Наркоситуация</a:t>
            </a:r>
            <a:br>
              <a:rPr lang="ru-RU" sz="400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4000">
                <a:solidFill>
                  <a:schemeClr val="bg1">
                    <a:lumMod val="60000"/>
                    <a:lumOff val="40000"/>
                  </a:schemeClr>
                </a:solidFill>
              </a:rPr>
              <a:t>в Красноярском крае </a:t>
            </a:r>
            <a:br>
              <a:rPr lang="ru-RU" sz="400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4000">
                <a:solidFill>
                  <a:schemeClr val="bg1">
                    <a:lumMod val="60000"/>
                    <a:lumOff val="40000"/>
                  </a:schemeClr>
                </a:solidFill>
              </a:rPr>
              <a:t>в 2023 году </a:t>
            </a:r>
            <a:br>
              <a:rPr lang="ru-RU" sz="400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800">
                <a:solidFill>
                  <a:schemeClr val="bg1">
                    <a:lumMod val="60000"/>
                    <a:lumOff val="40000"/>
                  </a:schemeClr>
                </a:solidFill>
              </a:rPr>
              <a:t>(результаты мониторинга, проведенного </a:t>
            </a:r>
            <a:br>
              <a:rPr lang="ru-RU" sz="280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800">
                <a:solidFill>
                  <a:schemeClr val="bg1">
                    <a:lumMod val="60000"/>
                    <a:lumOff val="40000"/>
                  </a:schemeClr>
                </a:solidFill>
              </a:rPr>
              <a:t>по методике Государственного антинаркотического комитета)</a:t>
            </a:r>
            <a:endParaRPr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55650" y="6096000"/>
            <a:ext cx="7848600" cy="46038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ru-RU" sz="180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5757371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31798" y="4689474"/>
            <a:ext cx="8254999" cy="134619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en-US" sz="2900" b="1" i="0" u="none"/>
              <a:t>Динамика отравлений ис мертности – Красноярский край </a:t>
            </a:r>
            <a:br>
              <a:rPr lang="en-US" sz="2900" b="1" i="0" u="none"/>
            </a:br>
            <a:r>
              <a:rPr sz="2000" b="1" i="0" u="none"/>
              <a:t>(абсолютные значения)</a:t>
            </a:r>
            <a:endParaRPr/>
          </a:p>
        </p:txBody>
      </p:sp>
      <p:pic>
        <p:nvPicPr>
          <p:cNvPr id="1657483042" name="Объект 3"/>
          <p:cNvPicPr>
            <a:picLocks noGrp="1" noChangeAspect="1"/>
          </p:cNvPicPr>
          <p:nvPr>
            <p:ph/>
          </p:nvPr>
        </p:nvPicPr>
        <p:blipFill>
          <a:blip r:embed="rId2"/>
          <a:stretch/>
        </p:blipFill>
        <p:spPr bwMode="auto">
          <a:xfrm>
            <a:off x="452436" y="479424"/>
            <a:ext cx="8285161" cy="4289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443651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31798" y="4689474"/>
            <a:ext cx="8254999" cy="1800225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sz="2400" b="1" i="0" u="none"/>
              <a:t>Динамика ОТРАВЛЕНИЯ </a:t>
            </a:r>
            <a:br>
              <a:rPr sz="2400" b="1" i="0" u="none"/>
            </a:br>
            <a:r>
              <a:rPr sz="2400" b="1" i="0" u="none"/>
              <a:t>в Российской Федерации, </a:t>
            </a:r>
            <a:br>
              <a:rPr sz="2400" b="1" i="0" u="none"/>
            </a:br>
            <a:r>
              <a:rPr sz="2400" b="1" i="0" u="none"/>
              <a:t>Сибирском федеральном округе </a:t>
            </a:r>
            <a:br>
              <a:rPr sz="2400" b="1" i="0" u="none"/>
            </a:br>
            <a:r>
              <a:rPr sz="2400" b="1" i="0" u="none"/>
              <a:t>и Красноярском крае</a:t>
            </a:r>
            <a:br>
              <a:rPr sz="2400" b="1" i="0" u="none"/>
            </a:br>
            <a:r>
              <a:rPr sz="1800" b="1" i="0" u="none"/>
              <a:t>(относительные показатели)</a:t>
            </a:r>
            <a:endParaRPr/>
          </a:p>
        </p:txBody>
      </p:sp>
      <p:pic>
        <p:nvPicPr>
          <p:cNvPr id="212835108" name="Объект 3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/>
        </p:blipFill>
        <p:spPr bwMode="auto">
          <a:xfrm>
            <a:off x="452436" y="479424"/>
            <a:ext cx="8285161" cy="4289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58930472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31798" y="4689474"/>
            <a:ext cx="8254999" cy="1979611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sz="2400" b="1" i="0" u="none"/>
              <a:t>Динамика СМЕРТНОСТИ </a:t>
            </a:r>
            <a:br>
              <a:rPr sz="2400" b="1" i="0" u="none"/>
            </a:br>
            <a:r>
              <a:rPr sz="2400" b="1" i="0" u="none"/>
              <a:t>в Российской Федерации, </a:t>
            </a:r>
            <a:br>
              <a:rPr sz="2400" b="1" i="0" u="none"/>
            </a:br>
            <a:r>
              <a:rPr sz="2400" b="1" i="0" u="none"/>
              <a:t>Сибирском федеральном округе </a:t>
            </a:r>
            <a:br>
              <a:rPr sz="2400" b="1" i="0" u="none"/>
            </a:br>
            <a:r>
              <a:rPr sz="2400" b="1" i="0" u="none"/>
              <a:t>и Красноярском крае</a:t>
            </a:r>
            <a:r>
              <a:rPr sz="2900" b="1" i="0" u="none"/>
              <a:t/>
            </a:r>
            <a:br>
              <a:rPr sz="2900" b="1" i="0" u="none"/>
            </a:br>
            <a:r>
              <a:rPr sz="2200" b="1" i="0" u="none"/>
              <a:t>(относительные показатели)</a:t>
            </a:r>
            <a:endParaRPr/>
          </a:p>
        </p:txBody>
      </p:sp>
      <p:pic>
        <p:nvPicPr>
          <p:cNvPr id="1284778947" name="Объект 3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/>
        </p:blipFill>
        <p:spPr bwMode="auto">
          <a:xfrm>
            <a:off x="452436" y="479424"/>
            <a:ext cx="8285161" cy="4289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2262322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31798" y="4689474"/>
            <a:ext cx="8254999" cy="134619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sz="2800" b="1" i="0" u="none"/>
              <a:t>Динамика отравлений и смертности</a:t>
            </a:r>
            <a:endParaRPr/>
          </a:p>
        </p:txBody>
      </p:sp>
      <p:pic>
        <p:nvPicPr>
          <p:cNvPr id="115407772" name="Объект 3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/>
        </p:blipFill>
        <p:spPr bwMode="auto">
          <a:xfrm>
            <a:off x="452436" y="479424"/>
            <a:ext cx="8285161" cy="4289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421417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31798" y="4689474"/>
            <a:ext cx="8254999" cy="1346199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 i="0">
                <a:solidFill>
                  <a:srgbClr val="FF8D3E"/>
                </a:solidFill>
                <a:latin typeface="Verdana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sz="3200" b="1" i="0" u="none"/>
              <a:t>Динамика основных показателей в Красноярском крае</a:t>
            </a:r>
            <a:endParaRPr/>
          </a:p>
        </p:txBody>
      </p:sp>
      <p:pic>
        <p:nvPicPr>
          <p:cNvPr id="1487950813" name="Объект 3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/>
        </p:blipFill>
        <p:spPr bwMode="auto">
          <a:xfrm>
            <a:off x="452436" y="479424"/>
            <a:ext cx="8285161" cy="4289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0506707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1pPr>
            <a:lvl2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2pPr>
            <a:lvl3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3pPr>
            <a:lvl4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4pPr>
            <a:lvl5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3200" b="1" i="0" u="none">
                <a:solidFill>
                  <a:srgbClr val="FF8D3E"/>
                </a:solidFill>
              </a:rPr>
              <a:t>Отравления и смертность вследствие потребления наркотиков</a:t>
            </a:r>
            <a:br>
              <a:rPr lang="ru-RU" sz="3200" b="1" i="0" u="none">
                <a:solidFill>
                  <a:srgbClr val="FF8D3E"/>
                </a:solidFill>
              </a:rPr>
            </a:br>
            <a:r>
              <a:rPr lang="ru-RU" sz="3200" b="1" i="0" u="none">
                <a:solidFill>
                  <a:srgbClr val="FF8D3E"/>
                </a:solidFill>
              </a:rPr>
              <a:t>в Российской Федерации в 2023 году</a:t>
            </a:r>
            <a:endParaRPr/>
          </a:p>
        </p:txBody>
      </p:sp>
      <p:graphicFrame>
        <p:nvGraphicFramePr>
          <p:cNvPr id="1297218302" name="Объект 5"/>
          <p:cNvGraphicFramePr>
            <a:graphicFrameLocks noGrp="1"/>
          </p:cNvGraphicFramePr>
          <p:nvPr>
            <p:ph idx="4294967295"/>
          </p:nvPr>
        </p:nvGraphicFramePr>
        <p:xfrm>
          <a:off x="1150938" y="1989137"/>
          <a:ext cx="3960811" cy="4252910"/>
        </p:xfrm>
        <a:graphic>
          <a:graphicData uri="http://schemas.openxmlformats.org/drawingml/2006/table">
            <a:tbl>
              <a:tblPr/>
              <a:tblGrid>
                <a:gridCol w="1980405"/>
                <a:gridCol w="1080220"/>
                <a:gridCol w="900184"/>
              </a:tblGrid>
              <a:tr h="253360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800" b="1" i="0" u="none" strike="noStrike">
                        <a:latin typeface="Arial Cyr"/>
                      </a:endParaRPr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E3DE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отравления (абсолютное число)</a:t>
                      </a:r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смертность</a:t>
                      </a:r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РОССИЙСКАЯ ФЕДЕРАЦИЯ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25188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7909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г. Санкт-Петербург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5216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532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Московская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2038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1626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г. Москва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1960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244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Кемеровская область - Кузбасс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1452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348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Челябинская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1414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172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Красноярский край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1140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455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Омская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1115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201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Новосибирская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853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452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Воронежская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692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Свердловская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607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153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Татарстан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507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Самарская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436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Ростовская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421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185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Краснодарский край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383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Башкортостан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359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191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Томская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347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127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Тюменская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334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Алтайский край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317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Оренбургская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296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89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Пензенская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295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Пермский край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256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204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Липецкая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248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96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Ханты-Мансийский автономный округ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242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80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Нижегородская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241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104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Ленинградская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237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159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Иркутская область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232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108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4284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Хабаровский край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229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39</a:t>
                      </a:r>
                      <a:endParaRPr/>
                    </a:p>
                  </a:txBody>
                  <a:tcPr marL="9525" marR="9525" marT="9522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26026101" name="Таблица 2"/>
          <p:cNvGraphicFramePr>
            <a:graphicFrameLocks/>
          </p:cNvGraphicFramePr>
          <p:nvPr/>
        </p:nvGraphicFramePr>
        <p:xfrm>
          <a:off x="5472112" y="1808163"/>
          <a:ext cx="2520949" cy="4860918"/>
        </p:xfrm>
        <a:graphic>
          <a:graphicData uri="http://schemas.openxmlformats.org/drawingml/2006/table">
            <a:tbl>
              <a:tblPr/>
              <a:tblGrid>
                <a:gridCol w="360135"/>
                <a:gridCol w="1740654"/>
                <a:gridCol w="420158"/>
              </a:tblGrid>
              <a:tr h="118559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РОССИЙСКАЯ ФЕДЕРАЦИЯ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Московская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DB59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0,19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Новосибирская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Красноярский край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Кемеровская область - Кузбасс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0,14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Томская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0,12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6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Тюменская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0,12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7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Омская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0,11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8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г. Санкт-Петербург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0,09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9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Мурманская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0,09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10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Ярославская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0,09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11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Воронежская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0,09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12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Липецкая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0,09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13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Владимирская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0,08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14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Пермский край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0,08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15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Ленинградская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0,08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16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Тверская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17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Сахалинская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18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Смоленская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19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Ульяновская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20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Пензенская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21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Республика Марий Эл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0,06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22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Калининградская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23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Калужская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24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Саратовская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25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Самарская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26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Курганская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27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Челябинская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28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Оренбургская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29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Алтайский край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30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Республика Башкортостан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31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Ханты-Мансийский автономный округ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32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Иркутская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33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Республика Татарстан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34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Костромская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0,05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35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Ростовская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0,04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36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Белгородская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0,04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37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Свердловская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0,04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38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Нижегородская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0,03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39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Новгородская область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0,03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  <a:tr h="11855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40</a:t>
                      </a:r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Хабаровский край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600" b="0" i="0" u="none" strike="noStrike">
                          <a:latin typeface="Arial Cyr"/>
                        </a:rPr>
                        <a:t>0,03</a:t>
                      </a:r>
                      <a:endParaRPr/>
                    </a:p>
                  </a:txBody>
                  <a:tcPr marL="7076" marR="7076" marT="707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9BC2E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037380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628649" y="365124"/>
            <a:ext cx="7886700" cy="1325561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1pPr>
            <a:lvl2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2pPr>
            <a:lvl3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3pPr>
            <a:lvl4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4pPr>
            <a:lvl5pPr mar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1"/>
                </a:solidFill>
                <a:latin typeface="Calibri Light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3200" b="1" i="0" u="none">
                <a:solidFill>
                  <a:srgbClr val="7030A0"/>
                </a:solidFill>
              </a:rPr>
              <a:t>Смертность в Российской Федерации </a:t>
            </a:r>
            <a:br>
              <a:rPr lang="ru-RU" sz="3200" b="1" i="0" u="none">
                <a:solidFill>
                  <a:srgbClr val="7030A0"/>
                </a:solidFill>
              </a:rPr>
            </a:br>
            <a:r>
              <a:rPr lang="ru-RU" sz="3200" b="1" i="0" u="none">
                <a:solidFill>
                  <a:srgbClr val="7030A0"/>
                </a:solidFill>
              </a:rPr>
              <a:t>вследствие потребления в 2023 году</a:t>
            </a:r>
            <a:endParaRPr/>
          </a:p>
        </p:txBody>
      </p:sp>
      <p:graphicFrame>
        <p:nvGraphicFramePr>
          <p:cNvPr id="696853022" name="Объект 3"/>
          <p:cNvGraphicFramePr>
            <a:graphicFrameLocks noGrp="1"/>
          </p:cNvGraphicFramePr>
          <p:nvPr>
            <p:ph idx="4294967295"/>
          </p:nvPr>
        </p:nvGraphicFramePr>
        <p:xfrm>
          <a:off x="611187" y="1808163"/>
          <a:ext cx="3200400" cy="3571875"/>
        </p:xfrm>
        <a:graphic>
          <a:graphicData uri="http://schemas.openxmlformats.org/drawingml/2006/table">
            <a:tbl>
              <a:tblPr/>
              <a:tblGrid>
                <a:gridCol w="2154723"/>
                <a:gridCol w="522837"/>
                <a:gridCol w="522837"/>
              </a:tblGrid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РОССИЙСКАЯ ФЕДЕРАЦИЯ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noFill/>
                    </a:lnT>
                    <a:lnB w="12699" algn="ctr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25188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1" i="0" u="none" strike="noStrike">
                          <a:latin typeface="Arial Cyr"/>
                        </a:rPr>
                        <a:t>7909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Московская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noFill/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2038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1626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г. Санкт-Петербург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5216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532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Красноярский край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1140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455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Новосибирская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70C4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853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452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Кемеровская область – Кузбасс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70C4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1452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348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г. Москва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1960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244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Пермский край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256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204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Омская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70C4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1115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201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Воронежская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692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198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Башкортостан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359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191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Тюменская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334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188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Ростовская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421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185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Татарстан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507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Челябинская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1414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172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Самарская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436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Ленинградская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237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159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Свердловская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607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153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Саратовская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163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129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Томская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70C4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347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127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Ярославская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116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112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Владимирская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166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109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Иркутская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70C4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232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108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Нижегородская область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241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104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Алтайский край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6349" algn="ctr">
                      <a:solidFill>
                        <a:srgbClr val="000000"/>
                      </a:solidFill>
                    </a:lnT>
                    <a:lnB w="6349" algn="ctr">
                      <a:solidFill>
                        <a:srgbClr val="000000"/>
                      </a:solidFill>
                    </a:lnB>
                    <a:solidFill>
                      <a:srgbClr val="70C4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317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102</a:t>
                      </a:r>
                      <a:endParaRPr/>
                    </a:p>
                  </a:txBody>
                  <a:tcPr marL="9524" marR="9524" marT="9524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8054671" name="Таблица 4"/>
          <p:cNvGraphicFramePr>
            <a:graphicFrameLocks/>
          </p:cNvGraphicFramePr>
          <p:nvPr/>
        </p:nvGraphicFramePr>
        <p:xfrm>
          <a:off x="4932362" y="1808163"/>
          <a:ext cx="3143250" cy="4351345"/>
        </p:xfrm>
        <a:graphic>
          <a:graphicData uri="http://schemas.openxmlformats.org/drawingml/2006/table">
            <a:tbl>
              <a:tblPr/>
              <a:tblGrid>
                <a:gridCol w="2116245"/>
                <a:gridCol w="513501"/>
                <a:gridCol w="513501"/>
              </a:tblGrid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Ставропольский край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220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13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Бурятия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58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13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Ингушетия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34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13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Волгоградская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176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Ивановская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164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Псковская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Вологодская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17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Удмуртская Республика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26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Кировская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19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9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Мордовия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8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Астраханская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139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7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Ямало-Ненецкий автономный округ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14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7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Кабардино-Балкарская Республика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89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Калмыкия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9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Забайкальский край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18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Брянская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6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Алтай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5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Саха (Якутия)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3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Камчатский край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Еврейская автономная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Орловская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46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Амурская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20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Адыгея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14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Дагестан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12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Магаданская область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Ненецкий автономный округ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г. Севастополь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Карачаево-Черкесская Республика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Чеченская Республика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Республика Тыва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4036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Чукотский автономный округ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ru-RU" sz="800" b="0" i="0" u="none" strike="noStrike">
                          <a:latin typeface="Arial Cyr"/>
                        </a:rPr>
                        <a:t>0</a:t>
                      </a:r>
                      <a:endParaRPr/>
                    </a:p>
                  </a:txBody>
                  <a:tcPr marL="9354" marR="9354" marT="9357" marB="0" anchor="ctr"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Arial"/>
        <a:cs typeface="Arial"/>
      </a:majorFont>
      <a:minorFont>
        <a:latin typeface="Tahoma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Аспект">
  <a:themeElements>
    <a:clrScheme name="Default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6B9F25"/>
      </a:hlink>
      <a:folHlink>
        <a:srgbClr val="B26B02"/>
      </a:folHlink>
    </a:clrScheme>
    <a:fontScheme name="">
      <a:majorFont>
        <a:latin typeface="Tahoma"/>
        <a:ea typeface="Arial"/>
        <a:cs typeface="Arial"/>
      </a:majorFont>
      <a:minorFont>
        <a:latin typeface="Arial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Аспект 1">
        <a:dk1>
          <a:srgbClr val="000000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Тема Office">
  <a:themeElements>
    <a:clrScheme name="Defaul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563C1"/>
      </a:hlink>
      <a:folHlink>
        <a:srgbClr val="954F72"/>
      </a:folHlink>
    </a:clrScheme>
    <a:fontScheme name="">
      <a:majorFont>
        <a:latin typeface="Tahoma"/>
        <a:ea typeface="Arial"/>
        <a:cs typeface="Arial"/>
      </a:majorFont>
      <a:minorFont>
        <a:latin typeface="Arial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4_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Тема Office">
  <a:themeElements>
    <a:clrScheme name="Defaul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563C1"/>
      </a:hlink>
      <a:folHlink>
        <a:srgbClr val="954F72"/>
      </a:folHlink>
    </a:clrScheme>
    <a:fontScheme name="">
      <a:majorFont>
        <a:latin typeface="Tahoma"/>
        <a:ea typeface="Arial"/>
        <a:cs typeface="Arial"/>
      </a:majorFont>
      <a:minorFont>
        <a:latin typeface="Arial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5_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 Office">
  <a:themeElements>
    <a:clrScheme name="Defaul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563C1"/>
      </a:hlink>
      <a:folHlink>
        <a:srgbClr val="954F72"/>
      </a:folHlink>
    </a:clrScheme>
    <a:fontScheme name="">
      <a:majorFont>
        <a:latin typeface="Tahoma"/>
        <a:ea typeface="Arial"/>
        <a:cs typeface="Arial"/>
      </a:majorFont>
      <a:minorFont>
        <a:latin typeface="Arial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Текстура">
  <a:themeElements>
    <a:clrScheme name="Default">
      <a:dk1>
        <a:srgbClr val="FFFFFF"/>
      </a:dk1>
      <a:lt1>
        <a:srgbClr val="2B5481"/>
      </a:lt1>
      <a:dk2>
        <a:srgbClr val="E5FFFF"/>
      </a:dk2>
      <a:lt2>
        <a:srgbClr val="003366"/>
      </a:lt2>
      <a:accent1>
        <a:srgbClr val="009999"/>
      </a:accent1>
      <a:accent2>
        <a:srgbClr val="336699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CCFF"/>
      </a:hlink>
      <a:folHlink>
        <a:srgbClr val="FFCC00"/>
      </a:folHlink>
    </a:clrScheme>
    <a:fontScheme name="">
      <a:majorFont>
        <a:latin typeface="Tahoma"/>
        <a:ea typeface="Arial"/>
        <a:cs typeface="Arial"/>
      </a:majorFont>
      <a:minorFont>
        <a:latin typeface="Arial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2_Текстура 1">
        <a:dk1>
          <a:srgbClr val="FFFFFF"/>
        </a:dk1>
        <a:lt1>
          <a:srgbClr val="800000"/>
        </a:lt1>
        <a:dk2>
          <a:srgbClr val="FFFFCC"/>
        </a:dk2>
        <a:lt2>
          <a:srgbClr val="660000"/>
        </a:lt2>
        <a:accent1>
          <a:srgbClr val="BE7960"/>
        </a:accent1>
        <a:accent2>
          <a:srgbClr val="CC6600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FFCC66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2">
        <a:dk1>
          <a:srgbClr val="FFFFFF"/>
        </a:dk1>
        <a:lt1>
          <a:srgbClr val="4D6A2A"/>
        </a:lt1>
        <a:dk2>
          <a:srgbClr val="CCFF99"/>
        </a:dk2>
        <a:lt2>
          <a:srgbClr val="003300"/>
        </a:lt2>
        <a:accent1>
          <a:srgbClr val="33CC33"/>
        </a:accent1>
        <a:accent2>
          <a:srgbClr val="46562A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9999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3">
        <a:dk1>
          <a:srgbClr val="FFFFFF"/>
        </a:dk1>
        <a:lt1>
          <a:srgbClr val="666699"/>
        </a:lt1>
        <a:dk2>
          <a:srgbClr val="FFFFCC"/>
        </a:dk2>
        <a:lt2>
          <a:srgbClr val="4E4E74"/>
        </a:lt2>
        <a:accent1>
          <a:srgbClr val="5E5884"/>
        </a:accent1>
        <a:accent2>
          <a:srgbClr val="8AB29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4">
        <a:dk1>
          <a:srgbClr val="FFFFFF"/>
        </a:dk1>
        <a:lt1>
          <a:srgbClr val="006666"/>
        </a:lt1>
        <a:dk2>
          <a:srgbClr val="FFFFCC"/>
        </a:dk2>
        <a:lt2>
          <a:srgbClr val="004E4C"/>
        </a:lt2>
        <a:accent1>
          <a:srgbClr val="FFCC00"/>
        </a:accent1>
        <a:accent2>
          <a:srgbClr val="00B0A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BA7C3E"/>
        </a:hlink>
        <a:folHlink>
          <a:srgbClr val="724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5">
        <a:dk1>
          <a:srgbClr val="FFFFFF"/>
        </a:dk1>
        <a:lt1>
          <a:srgbClr val="2B5481"/>
        </a:lt1>
        <a:dk2>
          <a:srgbClr val="E5FFFF"/>
        </a:dk2>
        <a:lt2>
          <a:srgbClr val="003366"/>
        </a:lt2>
        <a:accent1>
          <a:srgbClr val="009999"/>
        </a:accent1>
        <a:accent2>
          <a:srgbClr val="336699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6">
        <a:dk1>
          <a:srgbClr val="FFFFFF"/>
        </a:dk1>
        <a:lt1>
          <a:srgbClr val="4D4D4D"/>
        </a:lt1>
        <a:dk2>
          <a:srgbClr val="FFFFFF"/>
        </a:dk2>
        <a:lt2>
          <a:srgbClr val="080808"/>
        </a:lt2>
        <a:accent1>
          <a:srgbClr val="666699"/>
        </a:accent1>
        <a:accent2>
          <a:srgbClr val="3366C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CC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екстура">
  <a:themeElements>
    <a:clrScheme name="Default">
      <a:dk1>
        <a:srgbClr val="FFFFFF"/>
      </a:dk1>
      <a:lt1>
        <a:srgbClr val="2B5481"/>
      </a:lt1>
      <a:dk2>
        <a:srgbClr val="E5FFFF"/>
      </a:dk2>
      <a:lt2>
        <a:srgbClr val="003366"/>
      </a:lt2>
      <a:accent1>
        <a:srgbClr val="009999"/>
      </a:accent1>
      <a:accent2>
        <a:srgbClr val="336699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CCFF"/>
      </a:hlink>
      <a:folHlink>
        <a:srgbClr val="FFCC00"/>
      </a:folHlink>
    </a:clrScheme>
    <a:fontScheme name="">
      <a:majorFont>
        <a:latin typeface="Tahoma"/>
        <a:ea typeface="Arial"/>
        <a:cs typeface="Arial"/>
      </a:majorFont>
      <a:minorFont>
        <a:latin typeface="Arial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2_Текстура 1">
        <a:dk1>
          <a:srgbClr val="FFFFFF"/>
        </a:dk1>
        <a:lt1>
          <a:srgbClr val="800000"/>
        </a:lt1>
        <a:dk2>
          <a:srgbClr val="FFFFCC"/>
        </a:dk2>
        <a:lt2>
          <a:srgbClr val="660000"/>
        </a:lt2>
        <a:accent1>
          <a:srgbClr val="BE7960"/>
        </a:accent1>
        <a:accent2>
          <a:srgbClr val="CC6600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FFCC66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2">
        <a:dk1>
          <a:srgbClr val="FFFFFF"/>
        </a:dk1>
        <a:lt1>
          <a:srgbClr val="4D6A2A"/>
        </a:lt1>
        <a:dk2>
          <a:srgbClr val="CCFF99"/>
        </a:dk2>
        <a:lt2>
          <a:srgbClr val="003300"/>
        </a:lt2>
        <a:accent1>
          <a:srgbClr val="33CC33"/>
        </a:accent1>
        <a:accent2>
          <a:srgbClr val="46562A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9999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3">
        <a:dk1>
          <a:srgbClr val="FFFFFF"/>
        </a:dk1>
        <a:lt1>
          <a:srgbClr val="666699"/>
        </a:lt1>
        <a:dk2>
          <a:srgbClr val="FFFFCC"/>
        </a:dk2>
        <a:lt2>
          <a:srgbClr val="4E4E74"/>
        </a:lt2>
        <a:accent1>
          <a:srgbClr val="5E5884"/>
        </a:accent1>
        <a:accent2>
          <a:srgbClr val="8AB29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4">
        <a:dk1>
          <a:srgbClr val="FFFFFF"/>
        </a:dk1>
        <a:lt1>
          <a:srgbClr val="006666"/>
        </a:lt1>
        <a:dk2>
          <a:srgbClr val="FFFFCC"/>
        </a:dk2>
        <a:lt2>
          <a:srgbClr val="004E4C"/>
        </a:lt2>
        <a:accent1>
          <a:srgbClr val="FFCC00"/>
        </a:accent1>
        <a:accent2>
          <a:srgbClr val="00B0A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BA7C3E"/>
        </a:hlink>
        <a:folHlink>
          <a:srgbClr val="724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5">
        <a:dk1>
          <a:srgbClr val="FFFFFF"/>
        </a:dk1>
        <a:lt1>
          <a:srgbClr val="2B5481"/>
        </a:lt1>
        <a:dk2>
          <a:srgbClr val="E5FFFF"/>
        </a:dk2>
        <a:lt2>
          <a:srgbClr val="003366"/>
        </a:lt2>
        <a:accent1>
          <a:srgbClr val="009999"/>
        </a:accent1>
        <a:accent2>
          <a:srgbClr val="336699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6">
        <a:dk1>
          <a:srgbClr val="FFFFFF"/>
        </a:dk1>
        <a:lt1>
          <a:srgbClr val="4D4D4D"/>
        </a:lt1>
        <a:dk2>
          <a:srgbClr val="FFFFFF"/>
        </a:dk2>
        <a:lt2>
          <a:srgbClr val="080808"/>
        </a:lt2>
        <a:accent1>
          <a:srgbClr val="666699"/>
        </a:accent1>
        <a:accent2>
          <a:srgbClr val="3366C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CC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1545</Words>
  <Application>Microsoft Office PowerPoint</Application>
  <DocSecurity>0</DocSecurity>
  <PresentationFormat>Экран (4:3)</PresentationFormat>
  <Paragraphs>1115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6" baseType="lpstr">
      <vt:lpstr>Arial</vt:lpstr>
      <vt:lpstr>Arial Cyr</vt:lpstr>
      <vt:lpstr>Calibri</vt:lpstr>
      <vt:lpstr>Calibri Light</vt:lpstr>
      <vt:lpstr>Impact</vt:lpstr>
      <vt:lpstr>Tahoma</vt:lpstr>
      <vt:lpstr>Times New Roman</vt:lpstr>
      <vt:lpstr>Verdana</vt:lpstr>
      <vt:lpstr>Wingdings</vt:lpstr>
      <vt:lpstr>Wingdings 2</vt:lpstr>
      <vt:lpstr>Текстура</vt:lpstr>
      <vt:lpstr>1_Аспект</vt:lpstr>
      <vt:lpstr>4_Тема Office</vt:lpstr>
      <vt:lpstr>5_Тема Office</vt:lpstr>
      <vt:lpstr>1_Тема Office</vt:lpstr>
      <vt:lpstr>2_Текстура</vt:lpstr>
      <vt:lpstr>2_Текстура</vt:lpstr>
      <vt:lpstr>X краевой  форум профилактологов «Красноярье без наркотиков» тема: «Зависимость: профилактика, помощь  и сопровождение»</vt:lpstr>
      <vt:lpstr>Наркоситуация в Красноярском крае  в 2023 году  (результаты мониторинга, проведенного  по методике Государственного антинаркотического комитета)</vt:lpstr>
      <vt:lpstr>Динамика отравлений ис мертности – Красноярский край  (абсолютные значения)</vt:lpstr>
      <vt:lpstr>Динамика ОТРАВЛЕНИЯ  в Российской Федерации,  Сибирском федеральном округе  и Красноярском крае (относительные показатели)</vt:lpstr>
      <vt:lpstr>Динамика СМЕРТНОСТИ  в Российской Федерации,  Сибирском федеральном округе  и Красноярском крае (относительные показатели)</vt:lpstr>
      <vt:lpstr>Динамика отравлений и смертности</vt:lpstr>
      <vt:lpstr>Динамика основных показателей в Красноярском крае</vt:lpstr>
      <vt:lpstr>Отравления и смертность вследствие потребления наркотиков в Российской Федерации в 2023 году</vt:lpstr>
      <vt:lpstr>Смертность в Российской Федерации  вследствие потребления в 2023 году</vt:lpstr>
      <vt:lpstr>Распределение по виду наркотического вещества 2023г.</vt:lpstr>
      <vt:lpstr>Распределение по полу и возрасту случаев отравлений наркотиками по краю за 2023 год</vt:lpstr>
      <vt:lpstr>Распределение умерших в результате отравления наркотиками в 2023году по месту смерти</vt:lpstr>
      <vt:lpstr> </vt:lpstr>
      <vt:lpstr> </vt:lpstr>
      <vt:lpstr> </vt:lpstr>
      <vt:lpstr> </vt:lpstr>
      <vt:lpstr>Оценка населением Красноярского края остроты распространенности наркомании в регионе </vt:lpstr>
      <vt:lpstr>Оценка населением Красноярского края  доступности наркотиков в регионе </vt:lpstr>
      <vt:lpstr>Спасибо за внимание!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наркоситуации  в Красноярском крае  в 2011 году</dc:title>
  <dc:subject/>
  <dc:creator>Пользователь</dc:creator>
  <cp:keywords/>
  <dc:description/>
  <cp:lastModifiedBy>Учетная запись Майкрософт</cp:lastModifiedBy>
  <cp:revision>131</cp:revision>
  <dcterms:created xsi:type="dcterms:W3CDTF">2012-03-25T12:38:00Z</dcterms:created>
  <dcterms:modified xsi:type="dcterms:W3CDTF">2024-12-04T01:00:57Z</dcterms:modified>
  <cp:category/>
  <dc:identifier/>
  <cp:contentStatus/>
  <dc:language/>
  <cp:version/>
</cp:coreProperties>
</file>