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6" r:id="rId11"/>
    <p:sldId id="267" r:id="rId12"/>
    <p:sldId id="268" r:id="rId13"/>
    <p:sldId id="269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1338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5B3395F-216D-4ED5-B57D-D9849FA37501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D9C043EF-59C7-4DBA-9162-119ED91DEE2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microsoft.com/office/2007/relationships/hdphoto" Target="../media/hdphoto8.wdp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hdphoto" Target="../media/hdphoto4.wdp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369486"/>
            <a:ext cx="7092280" cy="1403329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КРАЕВОЕ ГОСУДАРСТВЕННОЕ БЮДЖЕТНОЕ УЧРЕЖДЕНИЕ ЗДРАВООХРАНЕНИЯ</a:t>
            </a: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КРАСНОЯРСКИЙ КРАЕВОЙ НАРКОЛОГИЧЕСКИЙ ДИСПАНСЕР №1</a:t>
            </a:r>
          </a:p>
          <a:p>
            <a:pPr algn="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 МЕДИЦИНСКОЙ РЕАБИЛИТАЦИИ</a:t>
            </a:r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endParaRPr lang="ru-RU" sz="2400" b="1" dirty="0" smtClean="0"/>
          </a:p>
          <a:p>
            <a:pPr algn="ctr"/>
            <a:endParaRPr lang="ru-RU" sz="1600" b="1" dirty="0"/>
          </a:p>
        </p:txBody>
      </p:sp>
      <p:pic>
        <p:nvPicPr>
          <p:cNvPr id="1026" name="Picture 2" descr="C:\Users\parh-ord\Desktop\БОЛЬШАЯ ПАПКА\РАБОТА\РОДНЫЕ ДОКУМЕНТЫ\ВСЕ  ФОТО\ЛОГОТИ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91" y="188640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5556" y="2996952"/>
            <a:ext cx="7920880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5400" b="1" dirty="0" smtClean="0">
                <a:latin typeface="Times New Roman"/>
                <a:ea typeface="Calibri"/>
                <a:cs typeface="Times New Roman"/>
              </a:rPr>
              <a:t>Культэстетотерапия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как 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прикладная 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методика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процессе реабилитации наркологических больных.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3568" y="2348880"/>
            <a:ext cx="77048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54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\\10.149.2.10\общая для всех\рисунки\поросёно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1046">
            <a:off x="1942807" y="304161"/>
            <a:ext cx="4942974" cy="610854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62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10.149.2.10\общая для всех\рисунки\корабли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25310" y="-454202"/>
            <a:ext cx="5536266" cy="783006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41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\\10.149.2.10\общая для всех\рисунки\самолё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19024" y="-398745"/>
            <a:ext cx="5268570" cy="7451453"/>
          </a:xfrm>
          <a:prstGeom prst="rect">
            <a:avLst/>
          </a:prstGeom>
          <a:noFill/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44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parh-ord\Desktop\БОЛЬШАЯ ПАПКА\РАБОТА\РОДНЫЕ ДОКУМЕНТЫ\ВСЕ  ФОТО\День спец 17 фото\IMG_16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0729">
            <a:off x="478044" y="1384821"/>
            <a:ext cx="2995319" cy="3338967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parh-ord\Desktop\БОЛЬШАЯ ПАПКА\РАБОТА\РОДНЫЕ ДОКУМЕНТЫ\ВСЕ  ФОТО\День спец 17 фото\IMG_207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6"/>
          <a:stretch/>
        </p:blipFill>
        <p:spPr bwMode="auto">
          <a:xfrm rot="246425">
            <a:off x="4298988" y="1384764"/>
            <a:ext cx="4412473" cy="2588453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parh-ord\Desktop\IMG_01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53688"/>
            <a:ext cx="4787654" cy="3648499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еатрализованные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праздничные утренники и концерты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71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C:\Users\parh-ord\Downloads\IMG-20240912-WA0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010" y="332656"/>
            <a:ext cx="3849930" cy="2887448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parh-ord\Downloads\IMG-20240912-WA00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532" b="11348"/>
          <a:stretch/>
        </p:blipFill>
        <p:spPr bwMode="auto">
          <a:xfrm rot="21208123">
            <a:off x="283470" y="1194855"/>
            <a:ext cx="2739786" cy="3702512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parh-ord\Downloads\IMG-20240912-WA001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071" t="11526" r="9412" b="39744"/>
          <a:stretch/>
        </p:blipFill>
        <p:spPr bwMode="auto">
          <a:xfrm rot="830512">
            <a:off x="5623877" y="1272410"/>
            <a:ext cx="3155464" cy="3387898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parh-ord\Desktop\IMG_006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719" y="3398938"/>
            <a:ext cx="4608512" cy="3179277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74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arh-ord\Desktop\Стрес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6364">
            <a:off x="729277" y="397857"/>
            <a:ext cx="3931006" cy="2342469"/>
          </a:xfrm>
          <a:prstGeom prst="rect">
            <a:avLst/>
          </a:prstGeom>
          <a:noFill/>
          <a:ln w="76200">
            <a:solidFill>
              <a:schemeClr val="tx1"/>
            </a:solidFill>
          </a:ln>
          <a:effectLst>
            <a:glow rad="1409700">
              <a:srgbClr val="FF0000">
                <a:alpha val="55000"/>
              </a:srgb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arh-ord\Desktop\Релак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896" y="2852936"/>
            <a:ext cx="7469568" cy="3641147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ffectLst>
            <a:glow rad="927100">
              <a:srgbClr val="00B050"/>
            </a:glow>
            <a:softEdge rad="215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8064" y="220071"/>
            <a:ext cx="3600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 smtClean="0">
                <a:latin typeface="Arial Black" panose="020B0A04020102020204" pitchFamily="34" charset="0"/>
              </a:rPr>
              <a:t>Стресс </a:t>
            </a:r>
            <a:r>
              <a:rPr lang="ru-RU" sz="3600" b="1" dirty="0">
                <a:latin typeface="Arial Black" panose="020B0A04020102020204" pitchFamily="34" charset="0"/>
              </a:rPr>
              <a:t>не проходит </a:t>
            </a:r>
            <a:r>
              <a:rPr lang="ru-RU" sz="3600" b="1" dirty="0" smtClean="0">
                <a:latin typeface="Arial Black" panose="020B0A04020102020204" pitchFamily="34" charset="0"/>
              </a:rPr>
              <a:t>бесследно.</a:t>
            </a:r>
            <a:endParaRPr lang="ru-RU" sz="3600" b="1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51767" y="3075713"/>
            <a:ext cx="73398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dirty="0">
                <a:latin typeface="Arial Black" panose="020B0A04020102020204" pitchFamily="34" charset="0"/>
              </a:rPr>
              <a:t>Д</a:t>
            </a:r>
            <a:r>
              <a:rPr lang="ru-RU" sz="3600" b="1" dirty="0" smtClean="0">
                <a:latin typeface="Arial Black" panose="020B0A04020102020204" pitchFamily="34" charset="0"/>
              </a:rPr>
              <a:t>ля </a:t>
            </a:r>
            <a:r>
              <a:rPr lang="ru-RU" sz="3600" b="1" dirty="0">
                <a:latin typeface="Arial Black" panose="020B0A04020102020204" pitchFamily="34" charset="0"/>
              </a:rPr>
              <a:t>возвращения человека</a:t>
            </a:r>
          </a:p>
          <a:p>
            <a:pPr lvl="0" algn="r"/>
            <a:r>
              <a:rPr lang="ru-RU" sz="3600" b="1" dirty="0">
                <a:latin typeface="Arial Black" panose="020B0A04020102020204" pitchFamily="34" charset="0"/>
              </a:rPr>
              <a:t>к обычной жизни </a:t>
            </a:r>
            <a:r>
              <a:rPr lang="ru-RU" sz="3600" b="1" dirty="0" smtClean="0">
                <a:latin typeface="Arial Black" panose="020B0A04020102020204" pitchFamily="34" charset="0"/>
              </a:rPr>
              <a:t>необходимо проведение </a:t>
            </a:r>
            <a:r>
              <a:rPr lang="ru-RU" sz="3600" b="1" dirty="0">
                <a:latin typeface="Arial Black" panose="020B0A04020102020204" pitchFamily="34" charset="0"/>
              </a:rPr>
              <a:t>реабилитационных </a:t>
            </a:r>
            <a:r>
              <a:rPr lang="ru-RU" sz="3600" b="1" dirty="0">
                <a:latin typeface="Arial Black" panose="020B0A04020102020204" pitchFamily="34" charset="0"/>
              </a:rPr>
              <a:t>мероприятий.</a:t>
            </a:r>
            <a:endParaRPr lang="ru-RU" sz="3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56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parh-ord\Desktop\Без назва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8518">
            <a:off x="-302009" y="83223"/>
            <a:ext cx="5114743" cy="411225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parh-ord\Desktop\Команда 2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776" y="1052736"/>
            <a:ext cx="5713466" cy="55230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99792" y="188640"/>
            <a:ext cx="61926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000" b="1" dirty="0" smtClean="0">
                <a:latin typeface="Arial Black" panose="020B0A04020102020204" pitchFamily="34" charset="0"/>
              </a:rPr>
              <a:t>Важен</a:t>
            </a:r>
          </a:p>
          <a:p>
            <a:pPr lvl="0" algn="r"/>
            <a:r>
              <a:rPr lang="ru-RU" sz="2000" b="1" dirty="0" smtClean="0">
                <a:latin typeface="Arial Black" panose="020B0A04020102020204" pitchFamily="34" charset="0"/>
              </a:rPr>
              <a:t>мульти профессиональный подход</a:t>
            </a:r>
          </a:p>
          <a:p>
            <a:pPr lvl="0" algn="r"/>
            <a:r>
              <a:rPr lang="ru-RU" sz="2000" b="1" dirty="0" smtClean="0">
                <a:latin typeface="Arial Black" panose="020B0A04020102020204" pitchFamily="34" charset="0"/>
              </a:rPr>
              <a:t>к проведению</a:t>
            </a:r>
          </a:p>
          <a:p>
            <a:pPr lvl="0" algn="r"/>
            <a:r>
              <a:rPr lang="ru-RU" sz="2000" b="1" dirty="0" smtClean="0">
                <a:latin typeface="Arial Black" panose="020B0A04020102020204" pitchFamily="34" charset="0"/>
              </a:rPr>
              <a:t>реабилитационных </a:t>
            </a:r>
            <a:r>
              <a:rPr lang="ru-RU" sz="2000" b="1" dirty="0">
                <a:latin typeface="Arial Black" panose="020B0A04020102020204" pitchFamily="34" charset="0"/>
              </a:rPr>
              <a:t>мероприятий.</a:t>
            </a:r>
            <a:endParaRPr lang="ru-RU" sz="2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parh-ord\Desktop\солнышк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3" y="-99392"/>
            <a:ext cx="960106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089" y="4581128"/>
            <a:ext cx="889248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800" b="1" i="1" dirty="0">
                <a:latin typeface="+mj-lt"/>
              </a:rPr>
              <a:t>Лечение искусством </a:t>
            </a:r>
            <a:r>
              <a:rPr lang="ru-RU" sz="3800" b="1" i="1" dirty="0" smtClean="0">
                <a:latin typeface="+mj-lt"/>
              </a:rPr>
              <a:t>это </a:t>
            </a:r>
            <a:r>
              <a:rPr lang="ru-RU" sz="3800" b="1" i="1" dirty="0">
                <a:latin typeface="+mj-lt"/>
              </a:rPr>
              <a:t>улучшение здоровья </a:t>
            </a:r>
            <a:r>
              <a:rPr lang="ru-RU" sz="3800" b="1" i="1" dirty="0" smtClean="0">
                <a:latin typeface="+mj-lt"/>
              </a:rPr>
              <a:t>с </a:t>
            </a:r>
            <a:r>
              <a:rPr lang="ru-RU" sz="3800" b="1" i="1" dirty="0">
                <a:latin typeface="+mj-lt"/>
              </a:rPr>
              <a:t>помощью эстетического воздействия</a:t>
            </a:r>
          </a:p>
        </p:txBody>
      </p:sp>
    </p:spTree>
    <p:extLst>
      <p:ext uri="{BB962C8B-B14F-4D97-AF65-F5344CB8AC3E}">
        <p14:creationId xmlns:p14="http://schemas.microsoft.com/office/powerpoint/2010/main" val="110674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parh-ord\Desktop\Общение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8" r="12358"/>
          <a:stretch/>
        </p:blipFill>
        <p:spPr bwMode="auto">
          <a:xfrm>
            <a:off x="764660" y="717863"/>
            <a:ext cx="3400649" cy="28547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parh-ord\Desktop\бук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689" y="1289534"/>
            <a:ext cx="2966755" cy="296675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413725">
            <a:off x="4301070" y="943282"/>
            <a:ext cx="49776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Компенсаторная  функция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119756">
            <a:off x="242134" y="354208"/>
            <a:ext cx="51285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Коммуникативная функция </a:t>
            </a:r>
          </a:p>
        </p:txBody>
      </p:sp>
      <p:pic>
        <p:nvPicPr>
          <p:cNvPr id="4101" name="Picture 5" descr="C:\Users\parh-ord\Desktop\СЛОН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7528">
            <a:off x="2446636" y="3233236"/>
            <a:ext cx="3437345" cy="343734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 rot="21035401">
            <a:off x="562382" y="3280225"/>
            <a:ext cx="48345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Гедонистическая функция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619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arh-ord\Desktop\БОЛЬШАЯ ПАПКА\РАБОТА\РОДНЫЕ ДОКУМЕНТЫ\ВСЕ  ФОТО\Фото музей\Cc_lFQXu7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7217">
            <a:off x="347451" y="2957334"/>
            <a:ext cx="4896544" cy="345780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parh-ord\Desktop\БОЛЬШАЯ ПАПКА\РАБОТА\РОДНЫЕ ДОКУМЕНТЫ\ВСЕ  ФОТО\ПАРХОМЕНКО\Арт терапия\Арт терапия -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4759">
            <a:off x="3999820" y="436103"/>
            <a:ext cx="4845369" cy="32403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875618"/>
            <a:ext cx="365689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Активная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культэстетотерапия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46251" y="5157192"/>
            <a:ext cx="365689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Пассивная</a:t>
            </a:r>
          </a:p>
          <a:p>
            <a:pPr algn="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культэстетотерапия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244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arh-ord\Desktop\И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33056"/>
            <a:ext cx="3397307" cy="254470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parh-ord\Desktop\М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0762"/>
            <a:ext cx="3629203" cy="28803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parh-ord\Desktop\ДМ С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460" y="4077072"/>
            <a:ext cx="4442713" cy="2456732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parh-ord\Desktop\музей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810" y="1988840"/>
            <a:ext cx="4403006" cy="264180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parh-ord\Desktop\ПМ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364088" y="194646"/>
            <a:ext cx="3682633" cy="2423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796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parh-ord\Desktop\Ролик 23 год для соц защиты\Фото музей\IMG_20230303_1422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9000"/>
                    </a14:imgEffect>
                    <a14:imgEffect>
                      <a14:brightnessContrast bright="8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843"/>
          <a:stretch/>
        </p:blipFill>
        <p:spPr bwMode="auto">
          <a:xfrm rot="21252021">
            <a:off x="263549" y="375931"/>
            <a:ext cx="4860032" cy="273949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parh-ord\Desktop\Ролик 23 год для соц защиты\Фото музей\IMG_20221118_14284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9332" b="23649"/>
          <a:stretch/>
        </p:blipFill>
        <p:spPr bwMode="auto">
          <a:xfrm rot="831167">
            <a:off x="4685921" y="811126"/>
            <a:ext cx="4001175" cy="324217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parh-ord\Desktop\Ролик 23 год для соц защиты\Фото музей\IMG_20220715_14523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7"/>
          <a:stretch/>
        </p:blipFill>
        <p:spPr bwMode="auto">
          <a:xfrm>
            <a:off x="1475656" y="3353967"/>
            <a:ext cx="5364088" cy="318474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139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arh-ord\Desktop\КЭТ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66"/>
          <a:stretch/>
        </p:blipFill>
        <p:spPr bwMode="auto">
          <a:xfrm>
            <a:off x="386974" y="332656"/>
            <a:ext cx="6768752" cy="4097640"/>
          </a:xfrm>
          <a:prstGeom prst="rect">
            <a:avLst/>
          </a:prstGeom>
          <a:noFill/>
          <a:ln w="76200">
            <a:solidFill>
              <a:srgbClr val="002060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parh-ord\Desktop\Новая папка\Новая папка\image-15-03-23-04-24-1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42" t="9458" r="31586"/>
          <a:stretch/>
        </p:blipFill>
        <p:spPr bwMode="auto">
          <a:xfrm rot="5400000">
            <a:off x="5045826" y="2883166"/>
            <a:ext cx="3399563" cy="405918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74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534</TotalTime>
  <Words>73</Words>
  <Application>Microsoft Office PowerPoint</Application>
  <PresentationFormat>Экран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Углы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parh-ord</dc:creator>
  <cp:lastModifiedBy>parh-ord</cp:lastModifiedBy>
  <cp:revision>42</cp:revision>
  <dcterms:created xsi:type="dcterms:W3CDTF">2024-11-28T03:27:45Z</dcterms:created>
  <dcterms:modified xsi:type="dcterms:W3CDTF">2024-12-03T11:39:04Z</dcterms:modified>
</cp:coreProperties>
</file>