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58" r:id="rId5"/>
    <p:sldId id="262" r:id="rId6"/>
    <p:sldId id="263" r:id="rId7"/>
    <p:sldId id="261" r:id="rId8"/>
    <p:sldId id="264" r:id="rId9"/>
    <p:sldId id="260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8603" autoAdjust="0"/>
    <p:restoredTop sz="94660"/>
  </p:normalViewPr>
  <p:slideViewPr>
    <p:cSldViewPr>
      <p:cViewPr>
        <p:scale>
          <a:sx n="70" d="100"/>
          <a:sy n="70" d="100"/>
        </p:scale>
        <p:origin x="-1068" y="1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3395F-216D-4ED5-B57D-D9849FA37501}" type="datetimeFigureOut">
              <a:rPr lang="ru-RU" smtClean="0"/>
              <a:t>03.12.2024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C043EF-59C7-4DBA-9162-119ED91DEE27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3395F-216D-4ED5-B57D-D9849FA37501}" type="datetimeFigureOut">
              <a:rPr lang="ru-RU" smtClean="0"/>
              <a:t>03.12.2024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C043EF-59C7-4DBA-9162-119ED91DEE2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3395F-216D-4ED5-B57D-D9849FA37501}" type="datetimeFigureOut">
              <a:rPr lang="ru-RU" smtClean="0"/>
              <a:t>03.12.2024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C043EF-59C7-4DBA-9162-119ED91DEE2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3395F-216D-4ED5-B57D-D9849FA37501}" type="datetimeFigureOut">
              <a:rPr lang="ru-RU" smtClean="0"/>
              <a:t>03.12.2024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C043EF-59C7-4DBA-9162-119ED91DEE27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3395F-216D-4ED5-B57D-D9849FA37501}" type="datetimeFigureOut">
              <a:rPr lang="ru-RU" smtClean="0"/>
              <a:t>03.12.2024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C043EF-59C7-4DBA-9162-119ED91DEE2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3395F-216D-4ED5-B57D-D9849FA37501}" type="datetimeFigureOut">
              <a:rPr lang="ru-RU" smtClean="0"/>
              <a:t>03.12.2024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C043EF-59C7-4DBA-9162-119ED91DEE27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3395F-216D-4ED5-B57D-D9849FA37501}" type="datetimeFigureOut">
              <a:rPr lang="ru-RU" smtClean="0"/>
              <a:t>03.12.2024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C043EF-59C7-4DBA-9162-119ED91DEE27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3395F-216D-4ED5-B57D-D9849FA37501}" type="datetimeFigureOut">
              <a:rPr lang="ru-RU" smtClean="0"/>
              <a:t>03.12.2024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C043EF-59C7-4DBA-9162-119ED91DEE2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3395F-216D-4ED5-B57D-D9849FA37501}" type="datetimeFigureOut">
              <a:rPr lang="ru-RU" smtClean="0"/>
              <a:t>03.12.2024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C043EF-59C7-4DBA-9162-119ED91DEE2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3395F-216D-4ED5-B57D-D9849FA37501}" type="datetimeFigureOut">
              <a:rPr lang="ru-RU" smtClean="0"/>
              <a:t>03.12.2024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C043EF-59C7-4DBA-9162-119ED91DEE2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3395F-216D-4ED5-B57D-D9849FA37501}" type="datetimeFigureOut">
              <a:rPr lang="ru-RU" smtClean="0"/>
              <a:t>03.12.2024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C043EF-59C7-4DBA-9162-119ED91DEE27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65B3395F-216D-4ED5-B57D-D9849FA37501}" type="datetimeFigureOut">
              <a:rPr lang="ru-RU" smtClean="0"/>
              <a:t>03.12.2024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D9C043EF-59C7-4DBA-9162-119ED91DEE27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63688" y="369486"/>
            <a:ext cx="7092280" cy="1403329"/>
          </a:xfrm>
        </p:spPr>
        <p:txBody>
          <a:bodyPr>
            <a:normAutofit lnSpcReduction="10000"/>
          </a:bodyPr>
          <a:lstStyle/>
          <a:p>
            <a:pPr algn="r"/>
            <a:r>
              <a:rPr lang="ru-RU" sz="1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КРАЕВОЕ ГОСУДАРСТВЕННОЕ БЮДЖЕТНОЕ УЧРЕЖДЕНИЕ ЗДРАВООХРАНЕНИЯ</a:t>
            </a:r>
          </a:p>
          <a:p>
            <a:pPr algn="r"/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КРАСНОЯРСКИЙ КРАЕВОЙ НАРКОЛОГИЧЕСКИЙ ДИСПАНСЕР №1</a:t>
            </a:r>
          </a:p>
          <a:p>
            <a:pPr algn="r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ОТДЕЛЕНИЕ МЕДИЦИНСКОЙ РЕАБИЛИТАЦИИ</a:t>
            </a:r>
          </a:p>
          <a:p>
            <a:pPr algn="ctr"/>
            <a:endParaRPr lang="ru-RU" sz="2400" b="1" dirty="0" smtClean="0"/>
          </a:p>
          <a:p>
            <a:pPr algn="ctr"/>
            <a:endParaRPr lang="ru-RU" sz="2400" b="1" dirty="0" smtClean="0"/>
          </a:p>
          <a:p>
            <a:pPr algn="ctr"/>
            <a:endParaRPr lang="ru-RU" sz="2400" b="1" dirty="0"/>
          </a:p>
          <a:p>
            <a:pPr algn="ctr"/>
            <a:endParaRPr lang="ru-RU" sz="2400" b="1" dirty="0" smtClean="0"/>
          </a:p>
          <a:p>
            <a:pPr algn="ctr"/>
            <a:endParaRPr lang="ru-RU" sz="1600" b="1" dirty="0"/>
          </a:p>
        </p:txBody>
      </p:sp>
      <p:pic>
        <p:nvPicPr>
          <p:cNvPr id="1026" name="Picture 2" descr="C:\Users\parh-ord\Desktop\БОЛЬШАЯ ПАПКА\РАБОТА\РОДНЫЕ ДОКУМЕНТЫ\ВСЕ  ФОТО\ЛОГОТИП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261475"/>
            <a:ext cx="1368152" cy="1368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683568" y="2745736"/>
            <a:ext cx="7920880" cy="23575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3200" b="1" dirty="0" smtClean="0">
                <a:effectLst/>
                <a:latin typeface="Times New Roman"/>
                <a:ea typeface="Calibri"/>
                <a:cs typeface="Times New Roman"/>
              </a:rPr>
              <a:t>Опыт и результаты работы отделения медицинской реабилитации  </a:t>
            </a:r>
            <a:endParaRPr lang="ru-RU" sz="3200" dirty="0" smtClean="0">
              <a:effectLst/>
              <a:latin typeface="Calibri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3200" b="1" dirty="0" smtClean="0">
                <a:effectLst/>
                <a:latin typeface="Times New Roman"/>
                <a:ea typeface="Calibri"/>
                <a:cs typeface="Times New Roman"/>
              </a:rPr>
              <a:t>Красноярского краевого наркологического диспансера №1. </a:t>
            </a:r>
            <a:endParaRPr lang="ru-RU" sz="3200" dirty="0">
              <a:effectLst/>
              <a:latin typeface="Calibri"/>
              <a:ea typeface="Calibri"/>
              <a:cs typeface="Times New Roman"/>
            </a:endParaRP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3568" y="2348880"/>
            <a:ext cx="770485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6549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73357795"/>
              </p:ext>
            </p:extLst>
          </p:nvPr>
        </p:nvGraphicFramePr>
        <p:xfrm>
          <a:off x="251520" y="1988840"/>
          <a:ext cx="8676458" cy="347794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134724"/>
                <a:gridCol w="521460"/>
                <a:gridCol w="538697"/>
                <a:gridCol w="557555"/>
                <a:gridCol w="696944"/>
                <a:gridCol w="557555"/>
                <a:gridCol w="696944"/>
                <a:gridCol w="557555"/>
                <a:gridCol w="557555"/>
                <a:gridCol w="696944"/>
                <a:gridCol w="787470"/>
                <a:gridCol w="761493"/>
                <a:gridCol w="611562"/>
              </a:tblGrid>
              <a:tr h="69127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kern="100" dirty="0">
                          <a:effectLst/>
                        </a:rPr>
                        <a:t> </a:t>
                      </a:r>
                      <a:endParaRPr lang="ru-RU" sz="7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423" marR="23423" marT="23423" marB="2342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kern="1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 </a:t>
                      </a:r>
                      <a:r>
                        <a:rPr lang="ru-RU" sz="1100" b="1" kern="100" dirty="0" err="1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мес</a:t>
                      </a:r>
                      <a:endParaRPr lang="ru-RU" sz="1100" b="1" kern="100" dirty="0" smtClean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kern="1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2013</a:t>
                      </a:r>
                      <a:endParaRPr lang="ru-RU" sz="1100" b="1" kern="1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3423" marR="23423" marT="23423" marB="2342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00" dirty="0" smtClean="0">
                          <a:effectLst/>
                        </a:rPr>
                        <a:t>2014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423" marR="23423" marT="23423" marB="2342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00" dirty="0" smtClean="0">
                          <a:effectLst/>
                        </a:rPr>
                        <a:t>2015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423" marR="23423" marT="23423" marB="2342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00" dirty="0" smtClean="0">
                          <a:effectLst/>
                        </a:rPr>
                        <a:t>2016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423" marR="23423" marT="23423" marB="2342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00" dirty="0" smtClean="0">
                          <a:effectLst/>
                        </a:rPr>
                        <a:t>2017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423" marR="23423" marT="23423" marB="2342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00" dirty="0" smtClean="0">
                          <a:effectLst/>
                        </a:rPr>
                        <a:t>2018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423" marR="23423" marT="23423" marB="2342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00" dirty="0">
                          <a:effectLst/>
                        </a:rPr>
                        <a:t>2019 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423" marR="23423" marT="23423" marB="2342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00" dirty="0" smtClean="0">
                          <a:effectLst/>
                        </a:rPr>
                        <a:t>2020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423" marR="23423" marT="23423" marB="2342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00" dirty="0" smtClean="0">
                          <a:effectLst/>
                        </a:rPr>
                        <a:t>2021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423" marR="23423" marT="23423" marB="2342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00" dirty="0" smtClean="0">
                          <a:effectLst/>
                        </a:rPr>
                        <a:t>2022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423" marR="23423" marT="23423" marB="2342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00" dirty="0" smtClean="0">
                          <a:effectLst/>
                        </a:rPr>
                        <a:t>2023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423" marR="23423" marT="23423" marB="2342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00" dirty="0">
                          <a:effectLst/>
                        </a:rPr>
                        <a:t>11 </a:t>
                      </a:r>
                      <a:r>
                        <a:rPr lang="ru-RU" sz="1100" kern="100" dirty="0" err="1">
                          <a:effectLst/>
                        </a:rPr>
                        <a:t>мес</a:t>
                      </a:r>
                      <a:endParaRPr lang="ru-RU" sz="1100" dirty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00" dirty="0" smtClean="0">
                          <a:effectLst/>
                        </a:rPr>
                        <a:t>2024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423" marR="23423" marT="23423" marB="2342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9127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00" dirty="0">
                          <a:effectLst/>
                        </a:rPr>
                        <a:t>Пролечено  всего в ОМР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423" marR="23423" marT="23423" marB="2342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00" dirty="0">
                          <a:effectLst/>
                        </a:rPr>
                        <a:t>47 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423" marR="23423" marT="23423" marB="2342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00" dirty="0">
                          <a:effectLst/>
                        </a:rPr>
                        <a:t>204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423" marR="23423" marT="23423" marB="2342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00" dirty="0">
                          <a:effectLst/>
                        </a:rPr>
                        <a:t>200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423" marR="23423" marT="23423" marB="2342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00" dirty="0">
                          <a:effectLst/>
                        </a:rPr>
                        <a:t>196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423" marR="23423" marT="23423" marB="2342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00" dirty="0">
                          <a:effectLst/>
                        </a:rPr>
                        <a:t>200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423" marR="23423" marT="23423" marB="2342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00" dirty="0">
                          <a:effectLst/>
                        </a:rPr>
                        <a:t>206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423" marR="23423" marT="23423" marB="2342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00">
                          <a:effectLst/>
                        </a:rPr>
                        <a:t>284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423" marR="23423" marT="23423" marB="2342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00" dirty="0">
                          <a:effectLst/>
                        </a:rPr>
                        <a:t>193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423" marR="23423" marT="23423" marB="2342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00">
                          <a:effectLst/>
                        </a:rPr>
                        <a:t>197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423" marR="23423" marT="23423" marB="2342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00" dirty="0">
                          <a:effectLst/>
                        </a:rPr>
                        <a:t>196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423" marR="23423" marT="23423" marB="2342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00">
                          <a:effectLst/>
                        </a:rPr>
                        <a:t>196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423" marR="23423" marT="23423" marB="2342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181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423" marR="23423" marT="23423" marB="2342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9127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00" dirty="0">
                          <a:effectLst/>
                        </a:rPr>
                        <a:t>Хр. алкоголизм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423" marR="23423" marT="23423" marB="2342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00" dirty="0">
                          <a:solidFill>
                            <a:schemeClr val="tx1"/>
                          </a:solidFill>
                          <a:effectLst/>
                        </a:rPr>
                        <a:t>16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00" dirty="0">
                          <a:solidFill>
                            <a:schemeClr val="tx1"/>
                          </a:solidFill>
                          <a:effectLst/>
                        </a:rPr>
                        <a:t>(34%)</a:t>
                      </a:r>
                      <a:endParaRPr lang="ru-RU" sz="14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423" marR="23423" marT="23423" marB="2342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00" dirty="0">
                          <a:solidFill>
                            <a:schemeClr val="tx1"/>
                          </a:solidFill>
                          <a:effectLst/>
                        </a:rPr>
                        <a:t>93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(46%)</a:t>
                      </a:r>
                    </a:p>
                  </a:txBody>
                  <a:tcPr marL="23423" marR="23423" marT="23423" marB="2342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00" dirty="0">
                          <a:solidFill>
                            <a:schemeClr val="tx1"/>
                          </a:solidFill>
                          <a:effectLst/>
                        </a:rPr>
                        <a:t>74 </a:t>
                      </a:r>
                      <a:r>
                        <a:rPr lang="ru-RU" sz="1400" b="1" kern="1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(38%)</a:t>
                      </a:r>
                    </a:p>
                  </a:txBody>
                  <a:tcPr marL="23423" marR="23423" marT="23423" marB="2342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00" dirty="0">
                          <a:solidFill>
                            <a:schemeClr val="tx1"/>
                          </a:solidFill>
                          <a:effectLst/>
                        </a:rPr>
                        <a:t>86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(44%)</a:t>
                      </a:r>
                      <a:endParaRPr lang="ru-RU" sz="1400" b="1" kern="1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3423" marR="23423" marT="23423" marB="2342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00" dirty="0">
                          <a:solidFill>
                            <a:schemeClr val="tx1"/>
                          </a:solidFill>
                          <a:effectLst/>
                        </a:rPr>
                        <a:t>68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(34%)</a:t>
                      </a:r>
                    </a:p>
                  </a:txBody>
                  <a:tcPr marL="23423" marR="23423" marT="23423" marB="2342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00" dirty="0">
                          <a:solidFill>
                            <a:schemeClr val="tx1"/>
                          </a:solidFill>
                          <a:effectLst/>
                        </a:rPr>
                        <a:t>85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(41,3%)</a:t>
                      </a:r>
                    </a:p>
                  </a:txBody>
                  <a:tcPr marL="23423" marR="23423" marT="23423" marB="2342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00" dirty="0">
                          <a:solidFill>
                            <a:schemeClr val="tx1"/>
                          </a:solidFill>
                          <a:effectLst/>
                        </a:rPr>
                        <a:t>96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(38%)</a:t>
                      </a:r>
                    </a:p>
                  </a:txBody>
                  <a:tcPr marL="23423" marR="23423" marT="23423" marB="2342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00" dirty="0">
                          <a:solidFill>
                            <a:schemeClr val="tx1"/>
                          </a:solidFill>
                          <a:effectLst/>
                        </a:rPr>
                        <a:t>78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00" dirty="0">
                          <a:solidFill>
                            <a:schemeClr val="tx1"/>
                          </a:solidFill>
                          <a:effectLst/>
                        </a:rPr>
                        <a:t>(33%)</a:t>
                      </a:r>
                      <a:endParaRPr lang="ru-RU" sz="14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423" marR="23423" marT="23423" marB="2342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00" dirty="0">
                          <a:solidFill>
                            <a:schemeClr val="tx1"/>
                          </a:solidFill>
                          <a:effectLst/>
                        </a:rPr>
                        <a:t>85 </a:t>
                      </a:r>
                      <a:r>
                        <a:rPr lang="ru-RU" sz="1400" b="1" kern="100" dirty="0">
                          <a:solidFill>
                            <a:schemeClr val="tx1"/>
                          </a:solidFill>
                          <a:effectLst/>
                        </a:rPr>
                        <a:t>(43,1%)</a:t>
                      </a:r>
                      <a:endParaRPr lang="ru-RU" sz="14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423" marR="23423" marT="23423" marB="2342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00" dirty="0">
                          <a:solidFill>
                            <a:schemeClr val="tx1"/>
                          </a:solidFill>
                          <a:effectLst/>
                        </a:rPr>
                        <a:t>90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(45,9%)</a:t>
                      </a:r>
                    </a:p>
                  </a:txBody>
                  <a:tcPr marL="23423" marR="23423" marT="23423" marB="2342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00" dirty="0">
                          <a:solidFill>
                            <a:schemeClr val="tx1"/>
                          </a:solidFill>
                          <a:effectLst/>
                        </a:rPr>
                        <a:t>124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00" dirty="0">
                          <a:solidFill>
                            <a:schemeClr val="tx1"/>
                          </a:solidFill>
                          <a:effectLst/>
                        </a:rPr>
                        <a:t>(63,2%)</a:t>
                      </a:r>
                      <a:endParaRPr lang="ru-RU" sz="14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423" marR="23423" marT="23423" marB="2342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00" dirty="0">
                          <a:solidFill>
                            <a:schemeClr val="tx1"/>
                          </a:solidFill>
                          <a:effectLst/>
                        </a:rPr>
                        <a:t>123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lang="ru-RU" sz="1400" b="1" kern="1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68%)</a:t>
                      </a:r>
                      <a:endParaRPr lang="ru-RU" sz="1400" b="1" kern="1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3423" marR="23423" marT="23423" marB="2342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9127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00" dirty="0">
                          <a:effectLst/>
                        </a:rPr>
                        <a:t>Наркомания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423" marR="23423" marT="23423" marB="2342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00" dirty="0">
                          <a:solidFill>
                            <a:schemeClr val="tx1"/>
                          </a:solidFill>
                          <a:effectLst/>
                        </a:rPr>
                        <a:t>31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(66%)</a:t>
                      </a:r>
                    </a:p>
                  </a:txBody>
                  <a:tcPr marL="23423" marR="23423" marT="23423" marB="2342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00" dirty="0">
                          <a:solidFill>
                            <a:schemeClr val="tx1"/>
                          </a:solidFill>
                          <a:effectLst/>
                        </a:rPr>
                        <a:t>111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(54%)</a:t>
                      </a:r>
                    </a:p>
                  </a:txBody>
                  <a:tcPr marL="23423" marR="23423" marT="23423" marB="2342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00" dirty="0">
                          <a:solidFill>
                            <a:schemeClr val="tx1"/>
                          </a:solidFill>
                          <a:effectLst/>
                        </a:rPr>
                        <a:t>126 </a:t>
                      </a:r>
                      <a:r>
                        <a:rPr lang="ru-RU" sz="1400" b="1" kern="1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(62%)</a:t>
                      </a:r>
                    </a:p>
                  </a:txBody>
                  <a:tcPr marL="23423" marR="23423" marT="23423" marB="2342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00" dirty="0">
                          <a:solidFill>
                            <a:schemeClr val="tx1"/>
                          </a:solidFill>
                          <a:effectLst/>
                        </a:rPr>
                        <a:t>110 </a:t>
                      </a:r>
                      <a:r>
                        <a:rPr lang="ru-RU" sz="1400" b="1" kern="1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(56,1%)</a:t>
                      </a:r>
                    </a:p>
                  </a:txBody>
                  <a:tcPr marL="23423" marR="23423" marT="23423" marB="2342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00" dirty="0">
                          <a:solidFill>
                            <a:schemeClr val="tx1"/>
                          </a:solidFill>
                          <a:effectLst/>
                        </a:rPr>
                        <a:t>132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(66%)</a:t>
                      </a:r>
                    </a:p>
                  </a:txBody>
                  <a:tcPr marL="23423" marR="23423" marT="23423" marB="2342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00" dirty="0">
                          <a:solidFill>
                            <a:schemeClr val="tx1"/>
                          </a:solidFill>
                          <a:effectLst/>
                        </a:rPr>
                        <a:t>121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(58,7%)</a:t>
                      </a:r>
                    </a:p>
                  </a:txBody>
                  <a:tcPr marL="23423" marR="23423" marT="23423" marB="2342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00" dirty="0">
                          <a:solidFill>
                            <a:schemeClr val="tx1"/>
                          </a:solidFill>
                          <a:effectLst/>
                        </a:rPr>
                        <a:t>188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(62%)</a:t>
                      </a:r>
                    </a:p>
                  </a:txBody>
                  <a:tcPr marL="23423" marR="23423" marT="23423" marB="2342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00" dirty="0">
                          <a:solidFill>
                            <a:schemeClr val="tx1"/>
                          </a:solidFill>
                          <a:effectLst/>
                        </a:rPr>
                        <a:t>115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(77%)</a:t>
                      </a:r>
                    </a:p>
                  </a:txBody>
                  <a:tcPr marL="23423" marR="23423" marT="23423" marB="2342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00" dirty="0">
                          <a:solidFill>
                            <a:schemeClr val="tx1"/>
                          </a:solidFill>
                          <a:effectLst/>
                        </a:rPr>
                        <a:t>112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(56,8%)</a:t>
                      </a:r>
                    </a:p>
                  </a:txBody>
                  <a:tcPr marL="23423" marR="23423" marT="23423" marB="2342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00" dirty="0">
                          <a:solidFill>
                            <a:schemeClr val="tx1"/>
                          </a:solidFill>
                          <a:effectLst/>
                        </a:rPr>
                        <a:t>104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lang="ru-RU" sz="1400" b="1" kern="1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53%)</a:t>
                      </a:r>
                      <a:endParaRPr lang="ru-RU" sz="1400" b="1" kern="1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3423" marR="23423" marT="23423" marB="2342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00" dirty="0">
                          <a:solidFill>
                            <a:schemeClr val="tx1"/>
                          </a:solidFill>
                          <a:effectLst/>
                        </a:rPr>
                        <a:t>71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(36,2%)</a:t>
                      </a:r>
                    </a:p>
                  </a:txBody>
                  <a:tcPr marL="23423" marR="23423" marT="23423" marB="2342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00" dirty="0">
                          <a:solidFill>
                            <a:schemeClr val="tx1"/>
                          </a:solidFill>
                          <a:effectLst/>
                        </a:rPr>
                        <a:t>58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lang="ru-RU" sz="1400" b="1" kern="1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32%)</a:t>
                      </a:r>
                      <a:endParaRPr lang="ru-RU" sz="1400" b="1" kern="1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3423" marR="23423" marT="23423" marB="2342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9127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00" dirty="0">
                          <a:effectLst/>
                        </a:rPr>
                        <a:t>Другое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423" marR="23423" marT="23423" marB="2342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00"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  <a:endParaRPr lang="ru-RU" sz="14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423" marR="23423" marT="23423" marB="2342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00" dirty="0"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423" marR="23423" marT="23423" marB="2342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00"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  <a:endParaRPr lang="ru-RU" sz="14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423" marR="23423" marT="23423" marB="2342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00"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  <a:endParaRPr lang="ru-RU" sz="14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423" marR="23423" marT="23423" marB="2342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00"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  <a:endParaRPr lang="ru-RU" sz="14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423" marR="23423" marT="23423" marB="2342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00"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  <a:endParaRPr lang="ru-RU" sz="14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423" marR="23423" marT="23423" marB="2342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00"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  <a:endParaRPr lang="ru-RU" sz="14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423" marR="23423" marT="23423" marB="2342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00"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  <a:endParaRPr lang="ru-RU" sz="14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423" marR="23423" marT="23423" marB="2342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00" dirty="0" smtClean="0"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  <a:r>
                        <a:rPr lang="ru-RU" sz="1400" kern="1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423" marR="23423" marT="23423" marB="2342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00" dirty="0">
                          <a:solidFill>
                            <a:schemeClr val="tx1"/>
                          </a:solidFill>
                          <a:effectLst/>
                        </a:rPr>
                        <a:t>2 </a:t>
                      </a:r>
                      <a:r>
                        <a:rPr lang="ru-RU" sz="1000" kern="100" dirty="0">
                          <a:solidFill>
                            <a:schemeClr val="tx1"/>
                          </a:solidFill>
                          <a:effectLst/>
                        </a:rPr>
                        <a:t>(</a:t>
                      </a:r>
                      <a:r>
                        <a:rPr lang="ru-RU" sz="1000" kern="100" dirty="0" err="1">
                          <a:solidFill>
                            <a:schemeClr val="tx1"/>
                          </a:solidFill>
                          <a:effectLst/>
                        </a:rPr>
                        <a:t>игромания</a:t>
                      </a:r>
                      <a:r>
                        <a:rPr lang="ru-RU" sz="1000" kern="100" dirty="0">
                          <a:solidFill>
                            <a:schemeClr val="tx1"/>
                          </a:solidFill>
                          <a:effectLst/>
                        </a:rPr>
                        <a:t>)</a:t>
                      </a:r>
                      <a:endParaRPr lang="ru-RU" sz="10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(1,0%)</a:t>
                      </a:r>
                    </a:p>
                  </a:txBody>
                  <a:tcPr marL="23423" marR="23423" marT="23423" marB="2342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00" dirty="0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(0,5%)</a:t>
                      </a:r>
                    </a:p>
                  </a:txBody>
                  <a:tcPr marL="23423" marR="23423" marT="23423" marB="2342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00" dirty="0"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423" marR="23423" marT="23423" marB="2342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251520" y="364595"/>
            <a:ext cx="8640960" cy="1600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37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Andale Sans UI" charset="0"/>
                <a:cs typeface="Times New Roman" panose="02020603050405020304" pitchFamily="18" charset="0"/>
              </a:rPr>
              <a:t>Пролечено по нозологии</a:t>
            </a:r>
            <a:endParaRPr kumimoji="0" lang="ru-RU" altLang="ru-RU" sz="3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45085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Andale Sans UI" charset="0"/>
              <a:cs typeface="Times New Roman" panose="02020603050405020304" pitchFamily="18" charset="0"/>
            </a:endParaRPr>
          </a:p>
          <a:p>
            <a:pPr marL="0" marR="0" lvl="0" indent="45085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Andale Sans UI" charset="0"/>
                <a:cs typeface="Times New Roman" panose="02020603050405020304" pitchFamily="18" charset="0"/>
              </a:rPr>
              <a:t>Таблица 1</a:t>
            </a: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Andale Sans UI" charset="0"/>
                <a:cs typeface="Times New Roman" pitchFamily="18" charset="0"/>
              </a:rPr>
              <a:t>. </a:t>
            </a:r>
            <a:endParaRPr kumimoji="0" lang="ru-RU" alt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36563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39584916"/>
              </p:ext>
            </p:extLst>
          </p:nvPr>
        </p:nvGraphicFramePr>
        <p:xfrm>
          <a:off x="179512" y="2132856"/>
          <a:ext cx="8712968" cy="362691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036048"/>
                <a:gridCol w="635942"/>
                <a:gridCol w="704274"/>
                <a:gridCol w="648072"/>
                <a:gridCol w="648072"/>
                <a:gridCol w="648072"/>
                <a:gridCol w="720080"/>
                <a:gridCol w="576064"/>
                <a:gridCol w="504056"/>
                <a:gridCol w="648072"/>
                <a:gridCol w="648072"/>
                <a:gridCol w="648072"/>
                <a:gridCol w="648072"/>
              </a:tblGrid>
              <a:tr h="64060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kern="100" dirty="0">
                          <a:effectLst/>
                        </a:rPr>
                        <a:t> 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5345" marR="25345" marT="25345" marB="2534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kern="1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 </a:t>
                      </a:r>
                      <a:r>
                        <a:rPr lang="ru-RU" sz="1100" b="1" kern="100" dirty="0" err="1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мес</a:t>
                      </a:r>
                      <a:endParaRPr lang="ru-RU" sz="1100" b="1" kern="100" dirty="0" smtClean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kern="1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2013</a:t>
                      </a:r>
                      <a:endParaRPr lang="ru-RU" sz="1100" b="1" kern="1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3423" marR="23423" marT="23423" marB="2342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00" dirty="0" smtClean="0">
                          <a:effectLst/>
                        </a:rPr>
                        <a:t>2014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423" marR="23423" marT="23423" marB="2342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00" dirty="0" smtClean="0">
                          <a:effectLst/>
                        </a:rPr>
                        <a:t>2015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423" marR="23423" marT="23423" marB="2342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00" dirty="0" smtClean="0">
                          <a:effectLst/>
                        </a:rPr>
                        <a:t>2016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423" marR="23423" marT="23423" marB="2342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00" dirty="0" smtClean="0">
                          <a:effectLst/>
                        </a:rPr>
                        <a:t>2017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423" marR="23423" marT="23423" marB="2342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00" dirty="0" smtClean="0">
                          <a:effectLst/>
                        </a:rPr>
                        <a:t>2018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423" marR="23423" marT="23423" marB="2342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00" dirty="0">
                          <a:effectLst/>
                        </a:rPr>
                        <a:t>2019 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423" marR="23423" marT="23423" marB="2342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00" dirty="0" smtClean="0">
                          <a:effectLst/>
                        </a:rPr>
                        <a:t>2020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423" marR="23423" marT="23423" marB="2342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00" dirty="0" smtClean="0">
                          <a:effectLst/>
                        </a:rPr>
                        <a:t>2021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423" marR="23423" marT="23423" marB="2342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00" dirty="0" smtClean="0">
                          <a:effectLst/>
                        </a:rPr>
                        <a:t>2022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423" marR="23423" marT="23423" marB="2342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00" dirty="0" smtClean="0">
                          <a:effectLst/>
                        </a:rPr>
                        <a:t>2023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423" marR="23423" marT="23423" marB="2342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00" dirty="0">
                          <a:effectLst/>
                        </a:rPr>
                        <a:t>11 </a:t>
                      </a:r>
                      <a:r>
                        <a:rPr lang="ru-RU" sz="1100" kern="100" dirty="0" err="1">
                          <a:effectLst/>
                        </a:rPr>
                        <a:t>мес</a:t>
                      </a:r>
                      <a:endParaRPr lang="ru-RU" sz="1100" dirty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00" dirty="0" smtClean="0">
                          <a:effectLst/>
                        </a:rPr>
                        <a:t>2024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423" marR="23423" marT="23423" marB="2342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60267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Пролечено  всего в ОМР</a:t>
                      </a:r>
                    </a:p>
                  </a:txBody>
                  <a:tcPr marL="25345" marR="25345" marT="25345" marB="2534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kern="1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47 </a:t>
                      </a:r>
                    </a:p>
                  </a:txBody>
                  <a:tcPr marL="25345" marR="25345" marT="25345" marB="2534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kern="1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204 </a:t>
                      </a:r>
                    </a:p>
                  </a:txBody>
                  <a:tcPr marL="25345" marR="25345" marT="25345" marB="2534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kern="1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200</a:t>
                      </a:r>
                    </a:p>
                  </a:txBody>
                  <a:tcPr marL="25345" marR="25345" marT="25345" marB="2534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kern="1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196</a:t>
                      </a:r>
                    </a:p>
                  </a:txBody>
                  <a:tcPr marL="25345" marR="25345" marT="25345" marB="2534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kern="1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200</a:t>
                      </a:r>
                    </a:p>
                  </a:txBody>
                  <a:tcPr marL="25345" marR="25345" marT="25345" marB="2534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kern="1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206</a:t>
                      </a:r>
                    </a:p>
                  </a:txBody>
                  <a:tcPr marL="25345" marR="25345" marT="25345" marB="2534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kern="1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284</a:t>
                      </a:r>
                    </a:p>
                  </a:txBody>
                  <a:tcPr marL="25345" marR="25345" marT="25345" marB="2534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kern="1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193</a:t>
                      </a:r>
                    </a:p>
                  </a:txBody>
                  <a:tcPr marL="25345" marR="25345" marT="25345" marB="2534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kern="1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197</a:t>
                      </a:r>
                    </a:p>
                  </a:txBody>
                  <a:tcPr marL="25345" marR="25345" marT="25345" marB="2534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kern="1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196</a:t>
                      </a:r>
                    </a:p>
                  </a:txBody>
                  <a:tcPr marL="25345" marR="25345" marT="25345" marB="2534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kern="1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196</a:t>
                      </a:r>
                    </a:p>
                  </a:txBody>
                  <a:tcPr marL="25345" marR="25345" marT="25345" marB="2534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kern="1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181</a:t>
                      </a:r>
                    </a:p>
                  </a:txBody>
                  <a:tcPr marL="25345" marR="25345" marT="25345" marB="2534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40601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В возрасте </a:t>
                      </a:r>
                    </a:p>
                    <a:p>
                      <a:pPr marL="0" algn="l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до 18 лет</a:t>
                      </a:r>
                    </a:p>
                  </a:txBody>
                  <a:tcPr marL="25345" marR="25345" marT="25345" marB="2534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kern="1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25345" marR="25345" marT="25345" marB="2534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kern="1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</a:p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b="1" kern="1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(0,9%)</a:t>
                      </a:r>
                    </a:p>
                  </a:txBody>
                  <a:tcPr marL="25345" marR="25345" marT="25345" marB="2534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kern="1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</a:p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b="1" kern="1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(0,5%)</a:t>
                      </a:r>
                    </a:p>
                  </a:txBody>
                  <a:tcPr marL="25345" marR="25345" marT="25345" marB="2534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kern="1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25345" marR="25345" marT="25345" marB="2534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kern="1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</a:p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b="1" kern="1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(0,5%)</a:t>
                      </a:r>
                    </a:p>
                  </a:txBody>
                  <a:tcPr marL="25345" marR="25345" marT="25345" marB="2534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kern="1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</a:p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b="1" kern="1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(0,5%)</a:t>
                      </a:r>
                    </a:p>
                  </a:txBody>
                  <a:tcPr marL="25345" marR="25345" marT="25345" marB="2534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kern="1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</a:p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b="1" kern="1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(0,3%)</a:t>
                      </a:r>
                    </a:p>
                  </a:txBody>
                  <a:tcPr marL="25345" marR="25345" marT="25345" marB="2534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kern="1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ru-RU" sz="1300" kern="1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5345" marR="25345" marT="25345" marB="2534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kern="1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9</a:t>
                      </a:r>
                    </a:p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b="1" kern="1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(4,0%)</a:t>
                      </a:r>
                    </a:p>
                  </a:txBody>
                  <a:tcPr marL="25345" marR="25345" marT="25345" marB="2534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kern="1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</a:p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b="1" kern="1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(1,0%)</a:t>
                      </a:r>
                    </a:p>
                  </a:txBody>
                  <a:tcPr marL="25345" marR="25345" marT="25345" marB="2534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kern="1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</a:p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b="1" kern="1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(0,5%)</a:t>
                      </a:r>
                    </a:p>
                  </a:txBody>
                  <a:tcPr marL="25345" marR="25345" marT="25345" marB="2534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kern="1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</a:t>
                      </a:r>
                    </a:p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b="1" kern="1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(2,8%)</a:t>
                      </a:r>
                    </a:p>
                  </a:txBody>
                  <a:tcPr marL="25345" marR="25345" marT="25345" marB="2534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40601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В возрасте </a:t>
                      </a:r>
                    </a:p>
                    <a:p>
                      <a:pPr marL="0" algn="l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18 - 25 лет</a:t>
                      </a:r>
                    </a:p>
                  </a:txBody>
                  <a:tcPr marL="25345" marR="25345" marT="25345" marB="2534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kern="1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</a:t>
                      </a:r>
                    </a:p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b="1" kern="1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lang="ru-RU" sz="1300" b="1" kern="1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17%)</a:t>
                      </a:r>
                      <a:endParaRPr lang="ru-RU" sz="1300" b="1" kern="1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5345" marR="25345" marT="25345" marB="2534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kern="1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30</a:t>
                      </a:r>
                    </a:p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b="1" kern="1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(14,7%)</a:t>
                      </a:r>
                    </a:p>
                  </a:txBody>
                  <a:tcPr marL="25345" marR="25345" marT="25345" marB="2534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kern="1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39 </a:t>
                      </a:r>
                      <a:r>
                        <a:rPr lang="ru-RU" sz="1300" b="1" kern="1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(19,5%)</a:t>
                      </a:r>
                    </a:p>
                  </a:txBody>
                  <a:tcPr marL="25345" marR="25345" marT="25345" marB="2534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kern="1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33</a:t>
                      </a:r>
                    </a:p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b="1" kern="1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(16,8%)</a:t>
                      </a:r>
                    </a:p>
                  </a:txBody>
                  <a:tcPr marL="25345" marR="25345" marT="25345" marB="2534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kern="1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67 </a:t>
                      </a:r>
                      <a:r>
                        <a:rPr lang="ru-RU" sz="1300" b="1" kern="1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(33,5%) </a:t>
                      </a:r>
                    </a:p>
                  </a:txBody>
                  <a:tcPr marL="25345" marR="25345" marT="25345" marB="2534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kern="1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38 </a:t>
                      </a:r>
                      <a:r>
                        <a:rPr lang="ru-RU" sz="1300" b="1" kern="1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(18,4%)</a:t>
                      </a:r>
                    </a:p>
                  </a:txBody>
                  <a:tcPr marL="25345" marR="25345" marT="25345" marB="2534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kern="1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51</a:t>
                      </a:r>
                    </a:p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b="1" kern="1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(17%)</a:t>
                      </a:r>
                    </a:p>
                  </a:txBody>
                  <a:tcPr marL="25345" marR="25345" marT="25345" marB="2534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kern="1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25</a:t>
                      </a:r>
                    </a:p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b="1" kern="1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(13%)</a:t>
                      </a:r>
                    </a:p>
                  </a:txBody>
                  <a:tcPr marL="25345" marR="25345" marT="25345" marB="2534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kern="1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</a:t>
                      </a:r>
                    </a:p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b="1" kern="1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(5,0%)</a:t>
                      </a:r>
                    </a:p>
                  </a:txBody>
                  <a:tcPr marL="25345" marR="25345" marT="25345" marB="2534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kern="1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64</a:t>
                      </a:r>
                    </a:p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b="1" kern="1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(32,6%)</a:t>
                      </a:r>
                    </a:p>
                  </a:txBody>
                  <a:tcPr marL="25345" marR="25345" marT="25345" marB="2534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kern="1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28</a:t>
                      </a:r>
                    </a:p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b="1" kern="1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(14,3%)</a:t>
                      </a:r>
                    </a:p>
                  </a:txBody>
                  <a:tcPr marL="25345" marR="25345" marT="25345" marB="2534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kern="1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24</a:t>
                      </a:r>
                    </a:p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b="1" kern="1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(13,3%)</a:t>
                      </a:r>
                    </a:p>
                  </a:txBody>
                  <a:tcPr marL="25345" marR="25345" marT="25345" marB="2534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18330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В возрасте </a:t>
                      </a:r>
                    </a:p>
                    <a:p>
                      <a:pPr marL="0" algn="l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26-40 лет  и старше </a:t>
                      </a:r>
                    </a:p>
                  </a:txBody>
                  <a:tcPr marL="25345" marR="25345" marT="25345" marB="2534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kern="1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39</a:t>
                      </a:r>
                    </a:p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b="1" kern="1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(82,9%)</a:t>
                      </a:r>
                    </a:p>
                  </a:txBody>
                  <a:tcPr marL="25345" marR="25345" marT="25345" marB="2534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kern="1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172</a:t>
                      </a:r>
                    </a:p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b="1" kern="1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lang="ru-RU" sz="1300" b="1" kern="1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83%)</a:t>
                      </a:r>
                      <a:endParaRPr lang="ru-RU" sz="1300" b="1" kern="1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5345" marR="25345" marT="25345" marB="2534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kern="1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160 </a:t>
                      </a:r>
                      <a:r>
                        <a:rPr lang="ru-RU" sz="1300" b="1" kern="1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(80%)</a:t>
                      </a:r>
                    </a:p>
                  </a:txBody>
                  <a:tcPr marL="25345" marR="25345" marT="25345" marB="2534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kern="1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163</a:t>
                      </a:r>
                    </a:p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b="1" kern="1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(83,1%)</a:t>
                      </a:r>
                    </a:p>
                  </a:txBody>
                  <a:tcPr marL="25345" marR="25345" marT="25345" marB="2534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kern="1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132 </a:t>
                      </a:r>
                      <a:r>
                        <a:rPr lang="ru-RU" sz="1300" b="1" kern="1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(66%)</a:t>
                      </a:r>
                    </a:p>
                  </a:txBody>
                  <a:tcPr marL="25345" marR="25345" marT="25345" marB="2534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kern="1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167 </a:t>
                      </a:r>
                      <a:r>
                        <a:rPr lang="ru-RU" sz="1300" b="1" kern="1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(81,1%)</a:t>
                      </a:r>
                    </a:p>
                  </a:txBody>
                  <a:tcPr marL="25345" marR="25345" marT="25345" marB="2534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kern="1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232</a:t>
                      </a:r>
                    </a:p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b="1" kern="1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(77%)</a:t>
                      </a:r>
                    </a:p>
                  </a:txBody>
                  <a:tcPr marL="25345" marR="25345" marT="25345" marB="2534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kern="1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168</a:t>
                      </a:r>
                    </a:p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b="1" kern="1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(87%)</a:t>
                      </a:r>
                    </a:p>
                  </a:txBody>
                  <a:tcPr marL="25345" marR="25345" marT="25345" marB="2534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kern="1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178</a:t>
                      </a:r>
                    </a:p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b="1" kern="1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(90,8%)</a:t>
                      </a:r>
                    </a:p>
                  </a:txBody>
                  <a:tcPr marL="25345" marR="25345" marT="25345" marB="2534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kern="1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140</a:t>
                      </a:r>
                    </a:p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b="1" kern="1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(71,4%)</a:t>
                      </a:r>
                    </a:p>
                  </a:txBody>
                  <a:tcPr marL="25345" marR="25345" marT="25345" marB="2534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kern="1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167</a:t>
                      </a:r>
                    </a:p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b="1" kern="1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(85,2%)</a:t>
                      </a:r>
                    </a:p>
                  </a:txBody>
                  <a:tcPr marL="25345" marR="25345" marT="25345" marB="2534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kern="1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152</a:t>
                      </a:r>
                    </a:p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b="1" kern="1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(83,9%)</a:t>
                      </a:r>
                    </a:p>
                  </a:txBody>
                  <a:tcPr marL="25345" marR="25345" marT="25345" marB="2534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0" y="538808"/>
            <a:ext cx="8783958" cy="12772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4508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37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Andale Sans UI" charset="0"/>
                <a:cs typeface="Times New Roman" panose="02020603050405020304" pitchFamily="18" charset="0"/>
              </a:rPr>
              <a:t>Возрастная структура реабилитантов</a:t>
            </a:r>
            <a:endParaRPr kumimoji="0" lang="ru-RU" altLang="ru-RU" sz="3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45085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altLang="ru-RU" sz="2000" dirty="0" smtClean="0">
              <a:latin typeface="Times New Roman" panose="02020603050405020304" pitchFamily="18" charset="0"/>
              <a:ea typeface="Andale Sans UI" charset="0"/>
              <a:cs typeface="Times New Roman" panose="02020603050405020304" pitchFamily="18" charset="0"/>
            </a:endParaRPr>
          </a:p>
          <a:p>
            <a:pPr marL="0" marR="0" lvl="0" indent="45085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altLang="ru-RU" sz="2000" dirty="0" smtClean="0">
                <a:latin typeface="Times New Roman" panose="02020603050405020304" pitchFamily="18" charset="0"/>
                <a:ea typeface="Andale Sans UI" charset="0"/>
                <a:cs typeface="Times New Roman" panose="02020603050405020304" pitchFamily="18" charset="0"/>
              </a:rPr>
              <a:t>Таблица </a:t>
            </a:r>
            <a:r>
              <a:rPr lang="ru-RU" altLang="ru-RU" sz="2000" dirty="0" smtClean="0">
                <a:latin typeface="Times New Roman" panose="02020603050405020304" pitchFamily="18" charset="0"/>
                <a:ea typeface="Andale Sans UI" charset="0"/>
                <a:cs typeface="Times New Roman" panose="02020603050405020304" pitchFamily="18" charset="0"/>
              </a:rPr>
              <a:t>2</a:t>
            </a: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Andale Sans UI" charset="0"/>
                <a:cs typeface="Times New Roman" pitchFamily="18" charset="0"/>
              </a:rPr>
              <a:t>. </a:t>
            </a: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06747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09703984"/>
              </p:ext>
            </p:extLst>
          </p:nvPr>
        </p:nvGraphicFramePr>
        <p:xfrm>
          <a:off x="290705" y="2348880"/>
          <a:ext cx="8719620" cy="305503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062906"/>
                <a:gridCol w="593278"/>
                <a:gridCol w="648072"/>
                <a:gridCol w="720080"/>
                <a:gridCol w="648072"/>
                <a:gridCol w="720080"/>
                <a:gridCol w="576064"/>
                <a:gridCol w="576064"/>
                <a:gridCol w="504056"/>
                <a:gridCol w="648072"/>
                <a:gridCol w="648072"/>
                <a:gridCol w="752108"/>
                <a:gridCol w="622696"/>
              </a:tblGrid>
              <a:tr h="75608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5345" marR="25345" marT="25345" marB="2534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kern="1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 </a:t>
                      </a:r>
                      <a:r>
                        <a:rPr lang="ru-RU" sz="1100" b="1" kern="100" dirty="0" err="1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мес</a:t>
                      </a:r>
                      <a:endParaRPr lang="ru-RU" sz="1100" b="1" kern="100" dirty="0" smtClean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kern="1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2013</a:t>
                      </a:r>
                      <a:endParaRPr lang="ru-RU" sz="1100" b="1" kern="1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3423" marR="23423" marT="23423" marB="2342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00" dirty="0" smtClean="0">
                          <a:effectLst/>
                        </a:rPr>
                        <a:t>2014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423" marR="23423" marT="23423" marB="2342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00" dirty="0" smtClean="0">
                          <a:effectLst/>
                        </a:rPr>
                        <a:t>2015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423" marR="23423" marT="23423" marB="2342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00" dirty="0" smtClean="0">
                          <a:effectLst/>
                        </a:rPr>
                        <a:t>2016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423" marR="23423" marT="23423" marB="2342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00" dirty="0" smtClean="0">
                          <a:effectLst/>
                        </a:rPr>
                        <a:t>2017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423" marR="23423" marT="23423" marB="2342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00" dirty="0" smtClean="0">
                          <a:effectLst/>
                        </a:rPr>
                        <a:t>2018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423" marR="23423" marT="23423" marB="2342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00" dirty="0">
                          <a:effectLst/>
                        </a:rPr>
                        <a:t>2019 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423" marR="23423" marT="23423" marB="2342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00" dirty="0" smtClean="0">
                          <a:effectLst/>
                        </a:rPr>
                        <a:t>2020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423" marR="23423" marT="23423" marB="2342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00" dirty="0" smtClean="0">
                          <a:effectLst/>
                        </a:rPr>
                        <a:t>2021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423" marR="23423" marT="23423" marB="2342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00" dirty="0" smtClean="0">
                          <a:effectLst/>
                        </a:rPr>
                        <a:t>2022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423" marR="23423" marT="23423" marB="2342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00" dirty="0" smtClean="0">
                          <a:effectLst/>
                        </a:rPr>
                        <a:t>2023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423" marR="23423" marT="23423" marB="2342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00" dirty="0">
                          <a:effectLst/>
                        </a:rPr>
                        <a:t>11 </a:t>
                      </a:r>
                      <a:r>
                        <a:rPr lang="ru-RU" sz="1100" kern="100" dirty="0" err="1">
                          <a:effectLst/>
                        </a:rPr>
                        <a:t>мес</a:t>
                      </a:r>
                      <a:endParaRPr lang="ru-RU" sz="1100" dirty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00" dirty="0" smtClean="0">
                          <a:effectLst/>
                        </a:rPr>
                        <a:t>2024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423" marR="23423" marT="23423" marB="2342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56084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Пролечено  всего в ОМР</a:t>
                      </a:r>
                    </a:p>
                  </a:txBody>
                  <a:tcPr marL="25345" marR="25345" marT="25345" marB="2534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kern="1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47</a:t>
                      </a:r>
                    </a:p>
                  </a:txBody>
                  <a:tcPr marL="25345" marR="25345" marT="25345" marB="2534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kern="1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204</a:t>
                      </a:r>
                    </a:p>
                  </a:txBody>
                  <a:tcPr marL="25345" marR="25345" marT="25345" marB="2534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kern="1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200</a:t>
                      </a:r>
                    </a:p>
                  </a:txBody>
                  <a:tcPr marL="25345" marR="25345" marT="25345" marB="2534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kern="1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196</a:t>
                      </a:r>
                    </a:p>
                  </a:txBody>
                  <a:tcPr marL="25345" marR="25345" marT="25345" marB="2534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kern="1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200</a:t>
                      </a:r>
                    </a:p>
                  </a:txBody>
                  <a:tcPr marL="25345" marR="25345" marT="25345" marB="2534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kern="1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206</a:t>
                      </a:r>
                    </a:p>
                  </a:txBody>
                  <a:tcPr marL="25345" marR="25345" marT="25345" marB="2534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kern="1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284</a:t>
                      </a:r>
                    </a:p>
                  </a:txBody>
                  <a:tcPr marL="25345" marR="25345" marT="25345" marB="2534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kern="1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193</a:t>
                      </a:r>
                    </a:p>
                  </a:txBody>
                  <a:tcPr marL="25345" marR="25345" marT="25345" marB="2534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kern="1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197</a:t>
                      </a:r>
                    </a:p>
                  </a:txBody>
                  <a:tcPr marL="25345" marR="25345" marT="25345" marB="2534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kern="1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196</a:t>
                      </a:r>
                    </a:p>
                  </a:txBody>
                  <a:tcPr marL="25345" marR="25345" marT="25345" marB="2534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kern="1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196</a:t>
                      </a:r>
                    </a:p>
                  </a:txBody>
                  <a:tcPr marL="25345" marR="25345" marT="25345" marB="2534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kern="1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181</a:t>
                      </a:r>
                    </a:p>
                  </a:txBody>
                  <a:tcPr marL="25345" marR="25345" marT="25345" marB="2534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56084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Мужчины</a:t>
                      </a:r>
                    </a:p>
                  </a:txBody>
                  <a:tcPr marL="25345" marR="25345" marT="25345" marB="2534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kern="1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42</a:t>
                      </a:r>
                    </a:p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b="1" kern="1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(89%)</a:t>
                      </a:r>
                    </a:p>
                  </a:txBody>
                  <a:tcPr marL="25345" marR="25345" marT="25345" marB="2534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kern="1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147 </a:t>
                      </a:r>
                      <a:r>
                        <a:rPr lang="ru-RU" sz="1300" b="1" kern="1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(72%)</a:t>
                      </a:r>
                    </a:p>
                  </a:txBody>
                  <a:tcPr marL="25345" marR="25345" marT="25345" marB="2534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kern="1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146 </a:t>
                      </a:r>
                      <a:r>
                        <a:rPr lang="ru-RU" sz="1300" b="1" kern="1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(73,5%)</a:t>
                      </a:r>
                    </a:p>
                  </a:txBody>
                  <a:tcPr marL="25345" marR="25345" marT="25345" marB="2534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kern="1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132 </a:t>
                      </a:r>
                      <a:r>
                        <a:rPr lang="ru-RU" sz="1300" b="1" kern="1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(67,3%)</a:t>
                      </a:r>
                    </a:p>
                  </a:txBody>
                  <a:tcPr marL="25345" marR="25345" marT="25345" marB="2534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kern="1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137 </a:t>
                      </a:r>
                      <a:r>
                        <a:rPr lang="ru-RU" sz="1300" b="1" kern="1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(68,5%)</a:t>
                      </a:r>
                    </a:p>
                  </a:txBody>
                  <a:tcPr marL="25345" marR="25345" marT="25345" marB="2534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kern="1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148</a:t>
                      </a:r>
                    </a:p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b="1" kern="1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(72%)</a:t>
                      </a:r>
                    </a:p>
                  </a:txBody>
                  <a:tcPr marL="25345" marR="25345" marT="25345" marB="2534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kern="1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239</a:t>
                      </a:r>
                    </a:p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b="1" kern="1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(79%)</a:t>
                      </a:r>
                    </a:p>
                  </a:txBody>
                  <a:tcPr marL="25345" marR="25345" marT="25345" marB="2534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kern="1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161</a:t>
                      </a:r>
                    </a:p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b="1" kern="1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(83%)</a:t>
                      </a:r>
                    </a:p>
                  </a:txBody>
                  <a:tcPr marL="25345" marR="25345" marT="25345" marB="2534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kern="1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142</a:t>
                      </a:r>
                    </a:p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b="1" kern="1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lang="ru-RU" sz="1300" b="1" kern="1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72%)</a:t>
                      </a:r>
                      <a:endParaRPr lang="ru-RU" sz="1300" b="1" kern="1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5345" marR="25345" marT="25345" marB="2534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kern="1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132</a:t>
                      </a:r>
                    </a:p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b="1" kern="1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(67,3%)</a:t>
                      </a:r>
                    </a:p>
                  </a:txBody>
                  <a:tcPr marL="25345" marR="25345" marT="25345" marB="2534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kern="1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103</a:t>
                      </a:r>
                    </a:p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b="1" kern="1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(52,5%)</a:t>
                      </a:r>
                    </a:p>
                  </a:txBody>
                  <a:tcPr marL="25345" marR="25345" marT="25345" marB="2534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kern="1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94</a:t>
                      </a:r>
                    </a:p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b="1" kern="1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lang="ru-RU" sz="1300" b="1" kern="1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52%)</a:t>
                      </a:r>
                      <a:endParaRPr lang="ru-RU" sz="1300" b="1" kern="1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5345" marR="25345" marT="25345" marB="2534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56084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Женщины</a:t>
                      </a:r>
                    </a:p>
                  </a:txBody>
                  <a:tcPr marL="25345" marR="25345" marT="25345" marB="2534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kern="1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</a:t>
                      </a:r>
                    </a:p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b="1" kern="1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(11%)</a:t>
                      </a:r>
                    </a:p>
                  </a:txBody>
                  <a:tcPr marL="25345" marR="25345" marT="25345" marB="2534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kern="1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57 </a:t>
                      </a:r>
                      <a:r>
                        <a:rPr lang="ru-RU" sz="1300" b="1" kern="1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(28%)</a:t>
                      </a:r>
                    </a:p>
                  </a:txBody>
                  <a:tcPr marL="25345" marR="25345" marT="25345" marB="2534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kern="1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54</a:t>
                      </a:r>
                    </a:p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b="1" kern="1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(26,5)</a:t>
                      </a:r>
                    </a:p>
                  </a:txBody>
                  <a:tcPr marL="25345" marR="25345" marT="25345" marB="2534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kern="1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64 </a:t>
                      </a:r>
                      <a:r>
                        <a:rPr lang="ru-RU" sz="1300" b="1" kern="1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(32,7%)</a:t>
                      </a:r>
                    </a:p>
                  </a:txBody>
                  <a:tcPr marL="25345" marR="25345" marT="25345" marB="2534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kern="1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63</a:t>
                      </a:r>
                    </a:p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b="1" kern="1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(31,5%)</a:t>
                      </a:r>
                    </a:p>
                  </a:txBody>
                  <a:tcPr marL="25345" marR="25345" marT="25345" marB="2534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kern="1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58</a:t>
                      </a:r>
                    </a:p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b="1" kern="1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(28%)</a:t>
                      </a:r>
                    </a:p>
                  </a:txBody>
                  <a:tcPr marL="25345" marR="25345" marT="25345" marB="2534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kern="1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45</a:t>
                      </a:r>
                    </a:p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b="1" kern="1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(15%)</a:t>
                      </a:r>
                    </a:p>
                  </a:txBody>
                  <a:tcPr marL="25345" marR="25345" marT="25345" marB="2534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kern="1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32</a:t>
                      </a:r>
                    </a:p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b="1" kern="1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(17%)</a:t>
                      </a:r>
                    </a:p>
                  </a:txBody>
                  <a:tcPr marL="25345" marR="25345" marT="25345" marB="2534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kern="1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55</a:t>
                      </a:r>
                    </a:p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b="1" kern="1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(27,9%)</a:t>
                      </a:r>
                    </a:p>
                  </a:txBody>
                  <a:tcPr marL="25345" marR="25345" marT="25345" marB="2534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kern="1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64</a:t>
                      </a:r>
                    </a:p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b="1" kern="1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(32,6%)</a:t>
                      </a:r>
                    </a:p>
                  </a:txBody>
                  <a:tcPr marL="25345" marR="25345" marT="25345" marB="2534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kern="1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93</a:t>
                      </a:r>
                    </a:p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b="1" kern="1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(47,4%)</a:t>
                      </a:r>
                    </a:p>
                  </a:txBody>
                  <a:tcPr marL="25345" marR="25345" marT="25345" marB="2534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kern="1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87</a:t>
                      </a:r>
                    </a:p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b="1" kern="1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lang="ru-RU" sz="1300" b="1" kern="1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48%)</a:t>
                      </a:r>
                      <a:endParaRPr lang="ru-RU" sz="1300" b="1" kern="1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5345" marR="25345" marT="25345" marB="2534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268288" y="620688"/>
            <a:ext cx="8712968" cy="12772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4508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altLang="ru-RU" sz="3700" b="1" dirty="0">
                <a:latin typeface="Times New Roman" panose="02020603050405020304" pitchFamily="18" charset="0"/>
                <a:ea typeface="Andale Sans UI" charset="0"/>
                <a:cs typeface="Times New Roman" panose="02020603050405020304" pitchFamily="18" charset="0"/>
              </a:rPr>
              <a:t>Гендерная </a:t>
            </a:r>
            <a:r>
              <a:rPr lang="ru-RU" altLang="ru-RU" sz="3700" b="1" dirty="0" smtClean="0">
                <a:latin typeface="Times New Roman" panose="02020603050405020304" pitchFamily="18" charset="0"/>
                <a:ea typeface="Andale Sans UI" charset="0"/>
                <a:cs typeface="Times New Roman" panose="02020603050405020304" pitchFamily="18" charset="0"/>
              </a:rPr>
              <a:t>структура реабилитантов</a:t>
            </a:r>
            <a:r>
              <a:rPr kumimoji="0" lang="ru-RU" altLang="ru-RU" sz="37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Andale Sans UI" charset="0"/>
                <a:cs typeface="Times New Roman" pitchFamily="18" charset="0"/>
              </a:rPr>
              <a:t>.</a:t>
            </a:r>
            <a:endParaRPr kumimoji="0" lang="ru-RU" altLang="ru-RU" sz="3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45085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altLang="ru-RU" sz="2000" dirty="0" smtClean="0">
              <a:latin typeface="Times New Roman" panose="02020603050405020304" pitchFamily="18" charset="0"/>
              <a:ea typeface="Andale Sans UI" charset="0"/>
              <a:cs typeface="Times New Roman" panose="02020603050405020304" pitchFamily="18" charset="0"/>
            </a:endParaRPr>
          </a:p>
          <a:p>
            <a:pPr marL="0" marR="0" lvl="0" indent="45085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altLang="ru-RU" sz="2000" dirty="0" smtClean="0">
                <a:latin typeface="Times New Roman" panose="02020603050405020304" pitchFamily="18" charset="0"/>
                <a:ea typeface="Andale Sans UI" charset="0"/>
                <a:cs typeface="Times New Roman" panose="02020603050405020304" pitchFamily="18" charset="0"/>
              </a:rPr>
              <a:t>Таблица </a:t>
            </a:r>
            <a:r>
              <a:rPr lang="ru-RU" altLang="ru-RU" sz="2000" dirty="0" smtClean="0">
                <a:latin typeface="Times New Roman" panose="02020603050405020304" pitchFamily="18" charset="0"/>
                <a:ea typeface="Andale Sans UI" charset="0"/>
                <a:cs typeface="Times New Roman" panose="02020603050405020304" pitchFamily="18" charset="0"/>
              </a:rPr>
              <a:t>3</a:t>
            </a: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Andale Sans UI" charset="0"/>
                <a:cs typeface="Times New Roman" pitchFamily="18" charset="0"/>
              </a:rPr>
              <a:t>. </a:t>
            </a: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218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7769879"/>
              </p:ext>
            </p:extLst>
          </p:nvPr>
        </p:nvGraphicFramePr>
        <p:xfrm>
          <a:off x="180639" y="2348880"/>
          <a:ext cx="8784981" cy="259228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936109"/>
                <a:gridCol w="504056"/>
                <a:gridCol w="504056"/>
                <a:gridCol w="648072"/>
                <a:gridCol w="648072"/>
                <a:gridCol w="576064"/>
                <a:gridCol w="648072"/>
                <a:gridCol w="504056"/>
                <a:gridCol w="576064"/>
                <a:gridCol w="648072"/>
                <a:gridCol w="648072"/>
                <a:gridCol w="576064"/>
                <a:gridCol w="648072"/>
                <a:gridCol w="720080"/>
              </a:tblGrid>
              <a:tr h="96741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kern="100" dirty="0">
                          <a:effectLst/>
                        </a:rPr>
                        <a:t> </a:t>
                      </a:r>
                      <a:endParaRPr lang="ru-RU" sz="7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214" marR="23214" marT="23214" marB="232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kern="1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 </a:t>
                      </a:r>
                      <a:r>
                        <a:rPr lang="ru-RU" sz="1100" b="1" kern="100" dirty="0" err="1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мес</a:t>
                      </a:r>
                      <a:endParaRPr lang="ru-RU" sz="1100" b="1" kern="100" dirty="0" smtClean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kern="1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2013</a:t>
                      </a:r>
                      <a:endParaRPr lang="ru-RU" sz="1100" b="1" kern="1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3423" marR="23423" marT="23423" marB="2342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00" dirty="0" smtClean="0">
                          <a:effectLst/>
                        </a:rPr>
                        <a:t>2014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423" marR="23423" marT="23423" marB="2342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00" dirty="0" smtClean="0">
                          <a:effectLst/>
                        </a:rPr>
                        <a:t>2015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423" marR="23423" marT="23423" marB="2342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00" dirty="0" smtClean="0">
                          <a:effectLst/>
                        </a:rPr>
                        <a:t>2016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423" marR="23423" marT="23423" marB="2342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00" dirty="0" smtClean="0">
                          <a:effectLst/>
                        </a:rPr>
                        <a:t>2017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423" marR="23423" marT="23423" marB="2342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00" dirty="0" smtClean="0">
                          <a:effectLst/>
                        </a:rPr>
                        <a:t>2018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423" marR="23423" marT="23423" marB="2342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00" dirty="0">
                          <a:effectLst/>
                        </a:rPr>
                        <a:t>2019 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423" marR="23423" marT="23423" marB="2342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00" dirty="0" smtClean="0">
                          <a:effectLst/>
                        </a:rPr>
                        <a:t>2020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423" marR="23423" marT="23423" marB="2342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00" dirty="0" smtClean="0">
                          <a:effectLst/>
                        </a:rPr>
                        <a:t>2021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423" marR="23423" marT="23423" marB="2342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00" dirty="0" smtClean="0">
                          <a:effectLst/>
                        </a:rPr>
                        <a:t>2022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423" marR="23423" marT="23423" marB="2342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00" dirty="0" smtClean="0">
                          <a:effectLst/>
                        </a:rPr>
                        <a:t>2023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423" marR="23423" marT="23423" marB="2342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00" dirty="0">
                          <a:effectLst/>
                        </a:rPr>
                        <a:t>11 </a:t>
                      </a:r>
                      <a:r>
                        <a:rPr lang="ru-RU" sz="1100" kern="100" dirty="0" err="1">
                          <a:effectLst/>
                        </a:rPr>
                        <a:t>мес</a:t>
                      </a:r>
                      <a:endParaRPr lang="ru-RU" sz="1100" dirty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00" dirty="0" smtClean="0">
                          <a:effectLst/>
                        </a:rPr>
                        <a:t>2024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423" marR="23423" marT="23423" marB="2342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kern="100" dirty="0" smtClean="0">
                          <a:effectLst/>
                        </a:rPr>
                        <a:t>Всего</a:t>
                      </a:r>
                      <a:endParaRPr lang="ru-RU" sz="7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214" marR="23214" marT="23214" marB="2321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60779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b="1" kern="1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Пролечено  </a:t>
                      </a:r>
                      <a:r>
                        <a:rPr lang="ru-RU" sz="1300" b="1" kern="1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всего</a:t>
                      </a:r>
                    </a:p>
                    <a:p>
                      <a:pPr marL="0" algn="l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b="1" kern="1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в </a:t>
                      </a:r>
                      <a:r>
                        <a:rPr lang="ru-RU" sz="1300" b="1" kern="1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ОМР</a:t>
                      </a:r>
                    </a:p>
                  </a:txBody>
                  <a:tcPr marL="23214" marR="23214" marT="23214" marB="232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kern="1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47</a:t>
                      </a:r>
                    </a:p>
                  </a:txBody>
                  <a:tcPr marL="23214" marR="23214" marT="23214" marB="2321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kern="1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204</a:t>
                      </a:r>
                    </a:p>
                  </a:txBody>
                  <a:tcPr marL="23214" marR="23214" marT="23214" marB="2321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kern="1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200</a:t>
                      </a:r>
                    </a:p>
                  </a:txBody>
                  <a:tcPr marL="23214" marR="23214" marT="23214" marB="2321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kern="1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196</a:t>
                      </a:r>
                    </a:p>
                  </a:txBody>
                  <a:tcPr marL="23214" marR="23214" marT="23214" marB="2321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kern="1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200</a:t>
                      </a:r>
                    </a:p>
                  </a:txBody>
                  <a:tcPr marL="23214" marR="23214" marT="23214" marB="2321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kern="1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206</a:t>
                      </a:r>
                    </a:p>
                  </a:txBody>
                  <a:tcPr marL="23214" marR="23214" marT="23214" marB="2321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kern="1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284</a:t>
                      </a:r>
                    </a:p>
                  </a:txBody>
                  <a:tcPr marL="23214" marR="23214" marT="23214" marB="2321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kern="1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193</a:t>
                      </a:r>
                    </a:p>
                  </a:txBody>
                  <a:tcPr marL="23214" marR="23214" marT="23214" marB="2321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kern="1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197</a:t>
                      </a:r>
                    </a:p>
                  </a:txBody>
                  <a:tcPr marL="23214" marR="23214" marT="23214" marB="2321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kern="1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196</a:t>
                      </a:r>
                    </a:p>
                  </a:txBody>
                  <a:tcPr marL="23214" marR="23214" marT="23214" marB="2321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kern="1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196</a:t>
                      </a:r>
                    </a:p>
                  </a:txBody>
                  <a:tcPr marL="23214" marR="23214" marT="23214" marB="2321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kern="1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181</a:t>
                      </a:r>
                    </a:p>
                  </a:txBody>
                  <a:tcPr marL="23214" marR="23214" marT="23214" marB="2321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kern="1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2300</a:t>
                      </a:r>
                    </a:p>
                  </a:txBody>
                  <a:tcPr marL="23214" marR="23214" marT="23214" marB="2321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64096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b="1" kern="1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По решению суда</a:t>
                      </a:r>
                    </a:p>
                  </a:txBody>
                  <a:tcPr marL="23214" marR="23214" marT="23214" marB="232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kern="1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</a:t>
                      </a:r>
                    </a:p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b="1" kern="1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(17%)</a:t>
                      </a:r>
                    </a:p>
                  </a:txBody>
                  <a:tcPr marL="23214" marR="23214" marT="23214" marB="2321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kern="1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55</a:t>
                      </a:r>
                    </a:p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b="1" kern="1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(4%)</a:t>
                      </a:r>
                    </a:p>
                  </a:txBody>
                  <a:tcPr marL="23214" marR="23214" marT="23214" marB="2321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kern="1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50</a:t>
                      </a:r>
                    </a:p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b="1" kern="1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(26,4%)</a:t>
                      </a:r>
                    </a:p>
                  </a:txBody>
                  <a:tcPr marL="23214" marR="23214" marT="23214" marB="2321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kern="1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50</a:t>
                      </a:r>
                    </a:p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b="1" kern="1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(25,4%)</a:t>
                      </a:r>
                    </a:p>
                  </a:txBody>
                  <a:tcPr marL="23214" marR="23214" marT="23214" marB="2321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kern="1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73</a:t>
                      </a:r>
                    </a:p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b="1" kern="1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(34%)</a:t>
                      </a:r>
                      <a:endParaRPr lang="ru-RU" sz="1300" b="1" kern="1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3214" marR="23214" marT="23214" marB="2321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kern="1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71</a:t>
                      </a:r>
                    </a:p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b="1" kern="1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(33,6%)</a:t>
                      </a:r>
                    </a:p>
                  </a:txBody>
                  <a:tcPr marL="23214" marR="23214" marT="23214" marB="2321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kern="1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178</a:t>
                      </a:r>
                    </a:p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b="1" kern="1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(59%)</a:t>
                      </a:r>
                    </a:p>
                  </a:txBody>
                  <a:tcPr marL="23214" marR="23214" marT="23214" marB="2321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kern="1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71</a:t>
                      </a:r>
                    </a:p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b="1" kern="1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lang="ru-RU" sz="1300" b="1" kern="1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21%)</a:t>
                      </a:r>
                      <a:endParaRPr lang="ru-RU" sz="1300" b="1" kern="1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3214" marR="23214" marT="23214" marB="2321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kern="1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61</a:t>
                      </a:r>
                    </a:p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b="1" kern="1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(30,9%)</a:t>
                      </a:r>
                    </a:p>
                  </a:txBody>
                  <a:tcPr marL="23214" marR="23214" marT="23214" marB="2321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kern="1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62</a:t>
                      </a:r>
                    </a:p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b="1" kern="1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(31,6%)</a:t>
                      </a:r>
                    </a:p>
                  </a:txBody>
                  <a:tcPr marL="23214" marR="23214" marT="23214" marB="2321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kern="1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37</a:t>
                      </a:r>
                    </a:p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b="1" kern="1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lang="ru-RU" sz="1300" b="1" kern="1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19%)</a:t>
                      </a:r>
                      <a:endParaRPr lang="ru-RU" sz="1300" b="1" kern="1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3214" marR="23214" marT="23214" marB="2321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kern="1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25</a:t>
                      </a:r>
                    </a:p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b="1" kern="1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(13,8%)</a:t>
                      </a:r>
                    </a:p>
                  </a:txBody>
                  <a:tcPr marL="23214" marR="23214" marT="23214" marB="2321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kern="1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741</a:t>
                      </a:r>
                    </a:p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b="1" kern="1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(32,2%)</a:t>
                      </a:r>
                    </a:p>
                  </a:txBody>
                  <a:tcPr marL="23214" marR="23214" marT="23214" marB="2321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107505" y="332656"/>
            <a:ext cx="8928992" cy="12772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4508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37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Andale Sans UI" charset="0"/>
                <a:cs typeface="Times New Roman" panose="02020603050405020304" pitchFamily="18" charset="0"/>
              </a:rPr>
              <a:t>Пролечено по решению суда</a:t>
            </a:r>
            <a:endParaRPr kumimoji="0" lang="ru-RU" altLang="ru-RU" sz="3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45085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Andale Sans UI" charset="0"/>
              <a:cs typeface="Times New Roman" panose="02020603050405020304" pitchFamily="18" charset="0"/>
            </a:endParaRPr>
          </a:p>
          <a:p>
            <a:pPr marL="0" marR="0" lvl="0" indent="45085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Andale Sans UI" charset="0"/>
                <a:cs typeface="Times New Roman" panose="02020603050405020304" pitchFamily="18" charset="0"/>
              </a:rPr>
              <a:t>Таблица </a:t>
            </a:r>
            <a:r>
              <a:rPr lang="ru-RU" altLang="ru-RU" sz="2000" dirty="0">
                <a:latin typeface="Times New Roman" panose="02020603050405020304" pitchFamily="18" charset="0"/>
                <a:ea typeface="Andale Sans UI" charset="0"/>
                <a:cs typeface="Times New Roman" panose="02020603050405020304" pitchFamily="18" charset="0"/>
              </a:rPr>
              <a:t>4</a:t>
            </a: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Andale Sans UI" charset="0"/>
                <a:cs typeface="Times New Roman" panose="02020603050405020304" pitchFamily="18" charset="0"/>
              </a:rPr>
              <a:t>. </a:t>
            </a:r>
            <a:endParaRPr kumimoji="0" lang="ru-RU" alt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17965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21675063"/>
              </p:ext>
            </p:extLst>
          </p:nvPr>
        </p:nvGraphicFramePr>
        <p:xfrm>
          <a:off x="251520" y="2261196"/>
          <a:ext cx="8640960" cy="396997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523014"/>
                <a:gridCol w="680343"/>
                <a:gridCol w="592615"/>
                <a:gridCol w="507274"/>
                <a:gridCol w="592019"/>
                <a:gridCol w="569231"/>
                <a:gridCol w="648072"/>
                <a:gridCol w="576064"/>
                <a:gridCol w="504056"/>
                <a:gridCol w="504056"/>
                <a:gridCol w="648072"/>
                <a:gridCol w="648072"/>
                <a:gridCol w="648072"/>
              </a:tblGrid>
              <a:tr h="34789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kern="100" dirty="0">
                          <a:effectLst/>
                        </a:rPr>
                        <a:t> </a:t>
                      </a:r>
                      <a:endParaRPr lang="ru-RU" sz="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847" marR="19847" marT="19847" marB="1984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kern="1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 </a:t>
                      </a:r>
                      <a:r>
                        <a:rPr lang="ru-RU" sz="1100" b="1" kern="100" dirty="0" err="1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мес</a:t>
                      </a:r>
                      <a:endParaRPr lang="ru-RU" sz="1100" b="1" kern="100" dirty="0" smtClean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kern="1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2013</a:t>
                      </a:r>
                      <a:endParaRPr lang="ru-RU" sz="1100" b="1" kern="1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3423" marR="23423" marT="23423" marB="2342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00" dirty="0" smtClean="0">
                          <a:effectLst/>
                        </a:rPr>
                        <a:t>2014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423" marR="23423" marT="23423" marB="2342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00" dirty="0" smtClean="0">
                          <a:effectLst/>
                        </a:rPr>
                        <a:t>2015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423" marR="23423" marT="23423" marB="2342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00" dirty="0" smtClean="0">
                          <a:effectLst/>
                        </a:rPr>
                        <a:t>2016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423" marR="23423" marT="23423" marB="2342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00" dirty="0" smtClean="0">
                          <a:effectLst/>
                        </a:rPr>
                        <a:t>2017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423" marR="23423" marT="23423" marB="2342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00" dirty="0" smtClean="0">
                          <a:effectLst/>
                        </a:rPr>
                        <a:t>2018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423" marR="23423" marT="23423" marB="2342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00" dirty="0">
                          <a:effectLst/>
                        </a:rPr>
                        <a:t>2019 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423" marR="23423" marT="23423" marB="2342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00" dirty="0" smtClean="0">
                          <a:effectLst/>
                        </a:rPr>
                        <a:t>2020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423" marR="23423" marT="23423" marB="2342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00" dirty="0" smtClean="0">
                          <a:effectLst/>
                        </a:rPr>
                        <a:t>2021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423" marR="23423" marT="23423" marB="2342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00" dirty="0" smtClean="0">
                          <a:effectLst/>
                        </a:rPr>
                        <a:t>2022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423" marR="23423" marT="23423" marB="2342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00" dirty="0" smtClean="0">
                          <a:effectLst/>
                        </a:rPr>
                        <a:t>2023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423" marR="23423" marT="23423" marB="2342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00" dirty="0">
                          <a:effectLst/>
                        </a:rPr>
                        <a:t>11 </a:t>
                      </a:r>
                      <a:r>
                        <a:rPr lang="ru-RU" sz="1100" kern="100" dirty="0" err="1">
                          <a:effectLst/>
                        </a:rPr>
                        <a:t>мес</a:t>
                      </a:r>
                      <a:endParaRPr lang="ru-RU" sz="1100" dirty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00" dirty="0" smtClean="0">
                          <a:effectLst/>
                        </a:rPr>
                        <a:t>2024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423" marR="23423" marT="23423" marB="2342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1330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kern="1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Пролечено  всего в ОМР</a:t>
                      </a:r>
                    </a:p>
                  </a:txBody>
                  <a:tcPr marL="19847" marR="19847" marT="19847" marB="1984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00" dirty="0">
                          <a:solidFill>
                            <a:schemeClr val="tx1"/>
                          </a:solidFill>
                          <a:effectLst/>
                        </a:rPr>
                        <a:t>47 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847" marR="19847" marT="19847" marB="1984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00" dirty="0">
                          <a:solidFill>
                            <a:schemeClr val="tx1"/>
                          </a:solidFill>
                          <a:effectLst/>
                        </a:rPr>
                        <a:t>204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847" marR="19847" marT="19847" marB="1984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00" dirty="0">
                          <a:solidFill>
                            <a:schemeClr val="tx1"/>
                          </a:solidFill>
                          <a:effectLst/>
                        </a:rPr>
                        <a:t>200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847" marR="19847" marT="19847" marB="1984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00" dirty="0">
                          <a:solidFill>
                            <a:schemeClr val="tx1"/>
                          </a:solidFill>
                          <a:effectLst/>
                        </a:rPr>
                        <a:t>196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847" marR="19847" marT="19847" marB="1984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00">
                          <a:solidFill>
                            <a:schemeClr val="tx1"/>
                          </a:solidFill>
                          <a:effectLst/>
                        </a:rPr>
                        <a:t>200</a:t>
                      </a:r>
                      <a:endParaRPr lang="ru-RU" sz="14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847" marR="19847" marT="19847" marB="1984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00">
                          <a:solidFill>
                            <a:schemeClr val="tx1"/>
                          </a:solidFill>
                          <a:effectLst/>
                        </a:rPr>
                        <a:t>206</a:t>
                      </a:r>
                      <a:endParaRPr lang="ru-RU" sz="14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847" marR="19847" marT="19847" marB="1984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00" dirty="0">
                          <a:solidFill>
                            <a:schemeClr val="tx1"/>
                          </a:solidFill>
                          <a:effectLst/>
                        </a:rPr>
                        <a:t>284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847" marR="19847" marT="19847" marB="1984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00">
                          <a:solidFill>
                            <a:schemeClr val="tx1"/>
                          </a:solidFill>
                          <a:effectLst/>
                        </a:rPr>
                        <a:t>193</a:t>
                      </a:r>
                      <a:endParaRPr lang="ru-RU" sz="14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847" marR="19847" marT="19847" marB="1984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00">
                          <a:solidFill>
                            <a:schemeClr val="tx1"/>
                          </a:solidFill>
                          <a:effectLst/>
                        </a:rPr>
                        <a:t>197</a:t>
                      </a:r>
                      <a:endParaRPr lang="ru-RU" sz="14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847" marR="19847" marT="19847" marB="1984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00">
                          <a:solidFill>
                            <a:schemeClr val="tx1"/>
                          </a:solidFill>
                          <a:effectLst/>
                        </a:rPr>
                        <a:t>196</a:t>
                      </a:r>
                      <a:endParaRPr lang="ru-RU" sz="14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847" marR="19847" marT="19847" marB="1984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00">
                          <a:solidFill>
                            <a:schemeClr val="tx1"/>
                          </a:solidFill>
                          <a:effectLst/>
                        </a:rPr>
                        <a:t>196</a:t>
                      </a:r>
                      <a:endParaRPr lang="ru-RU" sz="14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847" marR="19847" marT="19847" marB="1984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</a:rPr>
                        <a:t>181</a:t>
                      </a:r>
                      <a:endParaRPr lang="ru-RU" sz="14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847" marR="19847" marT="19847" marB="1984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68721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kern="1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ОР </a:t>
                      </a:r>
                      <a:r>
                        <a:rPr lang="ru-RU" sz="1200" b="1" kern="1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«Возрождение» при КГБУ СО «</a:t>
                      </a:r>
                      <a:r>
                        <a:rPr lang="ru-RU" sz="1200" b="1" kern="1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Тинской ПНИ»</a:t>
                      </a:r>
                      <a:endParaRPr lang="ru-RU" sz="1200" b="1" kern="1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9847" marR="19847" marT="19847" marB="1984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0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847" marR="19847" marT="19847" marB="1984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0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847" marR="19847" marT="19847" marB="1984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00" dirty="0">
                          <a:solidFill>
                            <a:schemeClr val="tx1"/>
                          </a:solidFill>
                          <a:effectLst/>
                        </a:rPr>
                        <a:t>4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00" dirty="0">
                          <a:solidFill>
                            <a:schemeClr val="tx1"/>
                          </a:solidFill>
                          <a:effectLst/>
                        </a:rPr>
                        <a:t>(2%</a:t>
                      </a:r>
                      <a:r>
                        <a:rPr lang="ru-RU" sz="1400" kern="100" dirty="0">
                          <a:solidFill>
                            <a:schemeClr val="tx1"/>
                          </a:solidFill>
                          <a:effectLst/>
                        </a:rPr>
                        <a:t>)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847" marR="19847" marT="19847" marB="1984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00" dirty="0" smtClean="0">
                          <a:solidFill>
                            <a:schemeClr val="tx1"/>
                          </a:solidFill>
                          <a:effectLst/>
                        </a:rPr>
                        <a:t>7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00" dirty="0" smtClean="0">
                          <a:solidFill>
                            <a:schemeClr val="tx1"/>
                          </a:solidFill>
                          <a:effectLst/>
                        </a:rPr>
                        <a:t>(3,5</a:t>
                      </a:r>
                      <a:r>
                        <a:rPr lang="ru-RU" sz="1400" b="1" kern="100" dirty="0">
                          <a:solidFill>
                            <a:schemeClr val="tx1"/>
                          </a:solidFill>
                          <a:effectLst/>
                        </a:rPr>
                        <a:t>%)</a:t>
                      </a:r>
                      <a:endParaRPr lang="ru-RU" sz="14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847" marR="19847" marT="19847" marB="1984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00" dirty="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(1%)</a:t>
                      </a:r>
                    </a:p>
                  </a:txBody>
                  <a:tcPr marL="19847" marR="19847" marT="19847" marB="1984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00" dirty="0" smtClean="0"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  <a:r>
                        <a:rPr lang="ru-RU" sz="1400" kern="1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847" marR="19847" marT="19847" marB="1984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00" dirty="0" smtClean="0"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  <a:r>
                        <a:rPr lang="ru-RU" sz="1400" kern="1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847" marR="19847" marT="19847" marB="1984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00" dirty="0" smtClean="0"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  <a:r>
                        <a:rPr lang="ru-RU" sz="1400" kern="1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847" marR="19847" marT="19847" marB="1984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r>
                        <a:rPr lang="ru-RU" sz="1400" kern="100" dirty="0" smtClean="0"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847" marR="19847" marT="19847" marB="1984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00" dirty="0" smtClean="0"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  <a:r>
                        <a:rPr lang="ru-RU" sz="1400" kern="1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847" marR="19847" marT="19847" marB="1984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ru-RU" sz="1400" kern="1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r>
                        <a:rPr lang="ru-RU" sz="1400" kern="100" dirty="0" smtClean="0"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847" marR="19847" marT="19847" marB="1984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ru-RU" sz="1400" kern="100" dirty="0" smtClean="0"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  <a:r>
                        <a:rPr lang="ru-RU" sz="1400" kern="1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847" marR="19847" marT="19847" marB="1984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76064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kern="1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АНО </a:t>
                      </a:r>
                      <a:r>
                        <a:rPr lang="ru-RU" sz="1200" b="1" kern="1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ЦР и СА </a:t>
                      </a:r>
                      <a:r>
                        <a:rPr lang="ru-RU" sz="1200" b="1" kern="1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"Енисей"</a:t>
                      </a:r>
                    </a:p>
                  </a:txBody>
                  <a:tcPr marL="19847" marR="19847" marT="19847" marB="1984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0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847" marR="19847" marT="19847" marB="1984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0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847" marR="19847" marT="19847" marB="1984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00" dirty="0" smtClean="0"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  <a:r>
                        <a:rPr lang="ru-RU" sz="1400" kern="1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847" marR="19847" marT="19847" marB="1984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00" dirty="0" smtClean="0"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  <a:r>
                        <a:rPr lang="ru-RU" sz="1400" kern="1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847" marR="19847" marT="19847" marB="1984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00" dirty="0" smtClean="0"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  <a:r>
                        <a:rPr lang="ru-RU" sz="1400" kern="1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847" marR="19847" marT="19847" marB="1984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00" dirty="0">
                          <a:solidFill>
                            <a:schemeClr val="tx1"/>
                          </a:solidFill>
                          <a:effectLst/>
                        </a:rPr>
                        <a:t>4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(1,9%)</a:t>
                      </a:r>
                    </a:p>
                  </a:txBody>
                  <a:tcPr marL="19847" marR="19847" marT="19847" marB="1984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00" dirty="0">
                          <a:solidFill>
                            <a:schemeClr val="tx1"/>
                          </a:solidFill>
                          <a:effectLst/>
                        </a:rPr>
                        <a:t>3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(0,9)</a:t>
                      </a:r>
                    </a:p>
                  </a:txBody>
                  <a:tcPr marL="19847" marR="19847" marT="19847" marB="1984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r>
                        <a:rPr lang="ru-RU" sz="1400" kern="100" dirty="0" smtClean="0"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847" marR="19847" marT="19847" marB="1984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00" dirty="0" smtClean="0"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  <a:r>
                        <a:rPr lang="ru-RU" sz="1400" kern="1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847" marR="19847" marT="19847" marB="1984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r>
                        <a:rPr lang="ru-RU" sz="1400" kern="100" dirty="0" smtClean="0"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847" marR="19847" marT="19847" marB="1984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ru-RU" sz="1400" kern="100" dirty="0" smtClean="0"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  <a:r>
                        <a:rPr lang="ru-RU" sz="1400" kern="1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847" marR="19847" marT="19847" marB="1984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ru-RU" sz="1400" kern="1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r>
                        <a:rPr lang="ru-RU" sz="1400" kern="100" dirty="0" smtClean="0"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847" marR="19847" marT="19847" marB="1984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8722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kern="1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АНО </a:t>
                      </a:r>
                      <a:r>
                        <a:rPr lang="ru-RU" sz="1200" b="1" kern="1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ЦСП</a:t>
                      </a:r>
                      <a:r>
                        <a:rPr lang="ru-RU" sz="1200" b="1" kern="100" baseline="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200" b="1" kern="1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"Ковчег</a:t>
                      </a:r>
                      <a:r>
                        <a:rPr lang="ru-RU" sz="1200" b="1" kern="1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"</a:t>
                      </a:r>
                    </a:p>
                  </a:txBody>
                  <a:tcPr marL="19847" marR="19847" marT="19847" marB="1984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0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847" marR="19847" marT="19847" marB="1984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0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847" marR="19847" marT="19847" marB="1984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r>
                        <a:rPr lang="ru-RU" sz="1400" kern="100" dirty="0" smtClean="0"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847" marR="19847" marT="19847" marB="1984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r>
                        <a:rPr lang="ru-RU" sz="1400" kern="100" dirty="0" smtClean="0"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847" marR="19847" marT="19847" marB="1984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r>
                        <a:rPr lang="ru-RU" sz="1400" kern="100" dirty="0" smtClean="0"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847" marR="19847" marT="19847" marB="1984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r>
                        <a:rPr lang="ru-RU" sz="1400" kern="100" dirty="0" smtClean="0"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847" marR="19847" marT="19847" marB="1984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r>
                        <a:rPr lang="ru-RU" sz="1400" kern="100" dirty="0" smtClean="0"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847" marR="19847" marT="19847" marB="1984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r>
                        <a:rPr lang="ru-RU" sz="1400" kern="100" dirty="0" smtClean="0"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847" marR="19847" marT="19847" marB="1984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00" dirty="0" smtClean="0"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847" marR="19847" marT="19847" marB="1984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00" dirty="0">
                          <a:solidFill>
                            <a:schemeClr val="tx1"/>
                          </a:solidFill>
                          <a:effectLst/>
                        </a:rPr>
                        <a:t>6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(3,0%)</a:t>
                      </a:r>
                    </a:p>
                  </a:txBody>
                  <a:tcPr marL="19847" marR="19847" marT="19847" marB="1984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00" dirty="0">
                          <a:solidFill>
                            <a:schemeClr val="tx1"/>
                          </a:solidFill>
                          <a:effectLst/>
                        </a:rPr>
                        <a:t>8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(4,1%)</a:t>
                      </a:r>
                    </a:p>
                  </a:txBody>
                  <a:tcPr marL="19847" marR="19847" marT="19847" marB="1984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00" dirty="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(1,1%)</a:t>
                      </a:r>
                    </a:p>
                  </a:txBody>
                  <a:tcPr marL="19847" marR="19847" marT="19847" marB="1984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02031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kern="1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КГБУ СО «Красноярский </a:t>
                      </a:r>
                      <a:r>
                        <a:rPr lang="ru-RU" sz="1200" b="1" kern="1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ЦСА лиц</a:t>
                      </a:r>
                      <a:r>
                        <a:rPr lang="ru-RU" sz="1200" b="1" kern="1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освобожденных из </a:t>
                      </a:r>
                      <a:r>
                        <a:rPr lang="ru-RU" sz="1200" b="1" kern="1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МЛС»</a:t>
                      </a:r>
                      <a:endParaRPr lang="ru-RU" sz="1200" b="1" kern="1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9847" marR="19847" marT="19847" marB="1984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0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847" marR="19847" marT="19847" marB="1984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0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847" marR="19847" marT="19847" marB="1984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00" dirty="0" smtClean="0"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  <a:r>
                        <a:rPr lang="ru-RU" sz="1400" kern="1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847" marR="19847" marT="19847" marB="1984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00" dirty="0" smtClean="0"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  <a:r>
                        <a:rPr lang="ru-RU" sz="1400" kern="1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847" marR="19847" marT="19847" marB="1984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00" dirty="0" smtClean="0"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  <a:r>
                        <a:rPr lang="ru-RU" sz="1400" kern="1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847" marR="19847" marT="19847" marB="1984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00" dirty="0" smtClean="0"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  <a:r>
                        <a:rPr lang="ru-RU" sz="1400" kern="1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847" marR="19847" marT="19847" marB="1984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00" dirty="0" smtClean="0"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  <a:r>
                        <a:rPr lang="ru-RU" sz="1400" kern="1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847" marR="19847" marT="19847" marB="1984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00" dirty="0" smtClean="0"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  <a:r>
                        <a:rPr lang="ru-RU" sz="1400" kern="1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847" marR="19847" marT="19847" marB="1984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00" dirty="0" smtClean="0"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  <a:r>
                        <a:rPr lang="ru-RU" sz="1400" kern="1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847" marR="19847" marT="19847" marB="1984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r>
                        <a:rPr lang="ru-RU" sz="1400" kern="100" dirty="0" smtClean="0"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847" marR="19847" marT="19847" marB="1984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00" dirty="0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(0,5%)</a:t>
                      </a:r>
                    </a:p>
                  </a:txBody>
                  <a:tcPr marL="19847" marR="19847" marT="19847" marB="1984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00" dirty="0">
                          <a:solidFill>
                            <a:schemeClr val="tx1"/>
                          </a:solidFill>
                          <a:effectLst/>
                        </a:rPr>
                        <a:t>12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(6,6%)</a:t>
                      </a:r>
                    </a:p>
                  </a:txBody>
                  <a:tcPr marL="19847" marR="19847" marT="19847" marB="1984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0" y="260648"/>
            <a:ext cx="9144000" cy="20005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33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Andale Sans UI" charset="0"/>
                <a:cs typeface="Times New Roman" panose="02020603050405020304" pitchFamily="18" charset="0"/>
              </a:rPr>
              <a:t>Направлено на социальную реабилитацию в РЦ НКО и учреждения социальной защиты</a:t>
            </a:r>
            <a:endParaRPr kumimoji="0" lang="ru-RU" altLang="ru-RU" sz="33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Andale Sans UI" charset="0"/>
              <a:cs typeface="Times New Roman" panose="02020603050405020304" pitchFamily="18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Andale Sans UI" charset="0"/>
                <a:cs typeface="Times New Roman" panose="02020603050405020304" pitchFamily="18" charset="0"/>
              </a:rPr>
              <a:t>Таблица </a:t>
            </a: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Andale Sans UI" charset="0"/>
                <a:cs typeface="Times New Roman" panose="02020603050405020304" pitchFamily="18" charset="0"/>
              </a:rPr>
              <a:t>5</a:t>
            </a: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Andale Sans UI" charset="0"/>
                <a:cs typeface="Times New Roman" pitchFamily="18" charset="0"/>
              </a:rPr>
              <a:t>. </a:t>
            </a:r>
            <a:endParaRPr kumimoji="0" lang="ru-RU" alt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54746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47972758"/>
              </p:ext>
            </p:extLst>
          </p:nvPr>
        </p:nvGraphicFramePr>
        <p:xfrm>
          <a:off x="244472" y="2708920"/>
          <a:ext cx="8712967" cy="252028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800200"/>
                <a:gridCol w="504056"/>
                <a:gridCol w="504056"/>
                <a:gridCol w="504056"/>
                <a:gridCol w="576064"/>
                <a:gridCol w="504056"/>
                <a:gridCol w="504056"/>
                <a:gridCol w="504056"/>
                <a:gridCol w="504056"/>
                <a:gridCol w="720080"/>
                <a:gridCol w="720080"/>
                <a:gridCol w="648072"/>
                <a:gridCol w="720079"/>
              </a:tblGrid>
              <a:tr h="112362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kern="100" dirty="0">
                          <a:effectLst/>
                        </a:rPr>
                        <a:t> 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875" marR="23875" marT="23875" marB="2387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kern="1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 </a:t>
                      </a:r>
                      <a:r>
                        <a:rPr lang="ru-RU" sz="1100" b="1" kern="100" dirty="0" err="1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мес</a:t>
                      </a:r>
                      <a:endParaRPr lang="ru-RU" sz="1100" b="1" kern="100" dirty="0" smtClean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kern="1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2013</a:t>
                      </a:r>
                      <a:endParaRPr lang="ru-RU" sz="1100" b="1" kern="1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3423" marR="23423" marT="23423" marB="2342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00" dirty="0" smtClean="0">
                          <a:effectLst/>
                        </a:rPr>
                        <a:t>2014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423" marR="23423" marT="23423" marB="2342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00" dirty="0" smtClean="0">
                          <a:effectLst/>
                        </a:rPr>
                        <a:t>2015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423" marR="23423" marT="23423" marB="2342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00" dirty="0" smtClean="0">
                          <a:effectLst/>
                        </a:rPr>
                        <a:t>2016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423" marR="23423" marT="23423" marB="2342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00" dirty="0" smtClean="0">
                          <a:effectLst/>
                        </a:rPr>
                        <a:t>2017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423" marR="23423" marT="23423" marB="2342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00" dirty="0" smtClean="0">
                          <a:effectLst/>
                        </a:rPr>
                        <a:t>2018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423" marR="23423" marT="23423" marB="2342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00" dirty="0">
                          <a:effectLst/>
                        </a:rPr>
                        <a:t>2019 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423" marR="23423" marT="23423" marB="2342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00" dirty="0" smtClean="0">
                          <a:effectLst/>
                        </a:rPr>
                        <a:t>2020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423" marR="23423" marT="23423" marB="2342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00" dirty="0" smtClean="0">
                          <a:effectLst/>
                        </a:rPr>
                        <a:t>2021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423" marR="23423" marT="23423" marB="2342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00" dirty="0" smtClean="0">
                          <a:effectLst/>
                        </a:rPr>
                        <a:t>2022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423" marR="23423" marT="23423" marB="2342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00" dirty="0" smtClean="0">
                          <a:effectLst/>
                        </a:rPr>
                        <a:t>2023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423" marR="23423" marT="23423" marB="2342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00" dirty="0">
                          <a:effectLst/>
                        </a:rPr>
                        <a:t>11 </a:t>
                      </a:r>
                      <a:r>
                        <a:rPr lang="ru-RU" sz="1100" kern="100" dirty="0" err="1">
                          <a:effectLst/>
                        </a:rPr>
                        <a:t>мес</a:t>
                      </a:r>
                      <a:endParaRPr lang="ru-RU" sz="1100" dirty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00" dirty="0" smtClean="0">
                          <a:effectLst/>
                        </a:rPr>
                        <a:t>2024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423" marR="23423" marT="23423" marB="2342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04568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b="1" kern="1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Пролечено  всего в ОМР</a:t>
                      </a:r>
                    </a:p>
                  </a:txBody>
                  <a:tcPr marL="23875" marR="23875" marT="23875" marB="2387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kern="1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47 </a:t>
                      </a:r>
                    </a:p>
                  </a:txBody>
                  <a:tcPr marL="23875" marR="23875" marT="23875" marB="2387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kern="1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204</a:t>
                      </a:r>
                    </a:p>
                  </a:txBody>
                  <a:tcPr marL="23875" marR="23875" marT="23875" marB="2387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kern="1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200</a:t>
                      </a:r>
                    </a:p>
                  </a:txBody>
                  <a:tcPr marL="23875" marR="23875" marT="23875" marB="2387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kern="1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196</a:t>
                      </a:r>
                    </a:p>
                  </a:txBody>
                  <a:tcPr marL="23875" marR="23875" marT="23875" marB="2387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kern="1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200</a:t>
                      </a:r>
                    </a:p>
                  </a:txBody>
                  <a:tcPr marL="23875" marR="23875" marT="23875" marB="2387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kern="1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206</a:t>
                      </a:r>
                    </a:p>
                  </a:txBody>
                  <a:tcPr marL="23875" marR="23875" marT="23875" marB="2387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kern="1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284</a:t>
                      </a:r>
                    </a:p>
                  </a:txBody>
                  <a:tcPr marL="23875" marR="23875" marT="23875" marB="2387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kern="1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193</a:t>
                      </a:r>
                    </a:p>
                  </a:txBody>
                  <a:tcPr marL="23875" marR="23875" marT="23875" marB="2387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kern="1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197</a:t>
                      </a:r>
                    </a:p>
                  </a:txBody>
                  <a:tcPr marL="23875" marR="23875" marT="23875" marB="2387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kern="1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196</a:t>
                      </a:r>
                    </a:p>
                  </a:txBody>
                  <a:tcPr marL="23875" marR="23875" marT="23875" marB="2387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kern="1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196</a:t>
                      </a:r>
                    </a:p>
                  </a:txBody>
                  <a:tcPr marL="23875" marR="23875" marT="23875" marB="2387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kern="1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181</a:t>
                      </a:r>
                    </a:p>
                  </a:txBody>
                  <a:tcPr marL="23875" marR="23875" marT="23875" marB="2387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92088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b="1" kern="1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По рекомендации органов опеки несовершеннолетних</a:t>
                      </a:r>
                    </a:p>
                  </a:txBody>
                  <a:tcPr marL="23875" marR="23875" marT="23875" marB="2387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kern="1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23875" marR="23875" marT="23875" marB="2387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kern="1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23875" marR="23875" marT="23875" marB="2387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kern="1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23875" marR="23875" marT="23875" marB="2387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kern="1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23875" marR="23875" marT="23875" marB="2387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kern="1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23875" marR="23875" marT="23875" marB="2387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kern="1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23875" marR="23875" marT="23875" marB="2387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kern="1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23875" marR="23875" marT="23875" marB="2387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kern="1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23875" marR="23875" marT="23875" marB="2387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kern="1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24</a:t>
                      </a:r>
                    </a:p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b="1" kern="1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(12,1%)</a:t>
                      </a:r>
                    </a:p>
                  </a:txBody>
                  <a:tcPr marL="23875" marR="23875" marT="23875" marB="2387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kern="1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33</a:t>
                      </a:r>
                    </a:p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b="1" kern="1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(16,8%)</a:t>
                      </a:r>
                    </a:p>
                  </a:txBody>
                  <a:tcPr marL="23875" marR="23875" marT="23875" marB="2387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kern="1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66</a:t>
                      </a:r>
                    </a:p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b="1" kern="1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(33,7%)</a:t>
                      </a:r>
                    </a:p>
                  </a:txBody>
                  <a:tcPr marL="23875" marR="23875" marT="23875" marB="2387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kern="1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57</a:t>
                      </a:r>
                    </a:p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b="1" kern="1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(31,5%)</a:t>
                      </a:r>
                    </a:p>
                  </a:txBody>
                  <a:tcPr marL="23875" marR="23875" marT="23875" marB="2387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82708" y="404664"/>
            <a:ext cx="9036496" cy="20621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4508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35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Andale Sans UI" charset="0"/>
                <a:cs typeface="Times New Roman" panose="02020603050405020304" pitchFamily="18" charset="0"/>
              </a:rPr>
              <a:t>Пролечено</a:t>
            </a:r>
          </a:p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35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Andale Sans UI" charset="0"/>
                <a:cs typeface="Times New Roman" panose="02020603050405020304" pitchFamily="18" charset="0"/>
              </a:rPr>
              <a:t>по рекомендации органов опеки</a:t>
            </a:r>
            <a:endParaRPr kumimoji="0" lang="ru-RU" altLang="ru-RU" sz="35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45085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Andale Sans UI" charset="0"/>
              <a:cs typeface="Times New Roman" panose="02020603050405020304" pitchFamily="18" charset="0"/>
            </a:endParaRPr>
          </a:p>
          <a:p>
            <a:pPr marL="0" marR="0" lvl="0" indent="45085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Andale Sans UI" charset="0"/>
                <a:cs typeface="Times New Roman" panose="02020603050405020304" pitchFamily="18" charset="0"/>
              </a:rPr>
              <a:t>Таблица </a:t>
            </a: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Andale Sans UI" charset="0"/>
                <a:cs typeface="Times New Roman" panose="02020603050405020304" pitchFamily="18" charset="0"/>
              </a:rPr>
              <a:t>6</a:t>
            </a: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Andale Sans UI" charset="0"/>
                <a:cs typeface="Times New Roman" pitchFamily="18" charset="0"/>
              </a:rPr>
              <a:t>. </a:t>
            </a:r>
            <a:endParaRPr kumimoji="0" lang="ru-RU" alt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72449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39179252"/>
              </p:ext>
            </p:extLst>
          </p:nvPr>
        </p:nvGraphicFramePr>
        <p:xfrm>
          <a:off x="179512" y="2492896"/>
          <a:ext cx="8831654" cy="273630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171224"/>
                <a:gridCol w="585614"/>
                <a:gridCol w="658815"/>
                <a:gridCol w="658815"/>
                <a:gridCol w="658815"/>
                <a:gridCol w="585614"/>
                <a:gridCol w="585614"/>
                <a:gridCol w="585614"/>
                <a:gridCol w="585614"/>
                <a:gridCol w="732017"/>
                <a:gridCol w="658815"/>
                <a:gridCol w="658815"/>
                <a:gridCol w="706268"/>
              </a:tblGrid>
              <a:tr h="81349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kern="100" dirty="0">
                          <a:effectLst/>
                        </a:rPr>
                        <a:t> 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4121" marR="24121" marT="24121" marB="2412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kern="1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 </a:t>
                      </a:r>
                      <a:r>
                        <a:rPr lang="ru-RU" sz="1100" b="1" kern="100" dirty="0" err="1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мес</a:t>
                      </a:r>
                      <a:endParaRPr lang="ru-RU" sz="1100" b="1" kern="100" dirty="0" smtClean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kern="1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2013</a:t>
                      </a:r>
                      <a:endParaRPr lang="ru-RU" sz="1100" b="1" kern="1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3423" marR="23423" marT="23423" marB="2342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00" dirty="0" smtClean="0">
                          <a:effectLst/>
                        </a:rPr>
                        <a:t>2014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423" marR="23423" marT="23423" marB="2342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00" dirty="0" smtClean="0">
                          <a:effectLst/>
                        </a:rPr>
                        <a:t>2015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423" marR="23423" marT="23423" marB="2342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00" dirty="0" smtClean="0">
                          <a:effectLst/>
                        </a:rPr>
                        <a:t>2016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423" marR="23423" marT="23423" marB="2342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00" dirty="0" smtClean="0">
                          <a:effectLst/>
                        </a:rPr>
                        <a:t>2017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423" marR="23423" marT="23423" marB="2342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00" dirty="0" smtClean="0">
                          <a:effectLst/>
                        </a:rPr>
                        <a:t>2018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423" marR="23423" marT="23423" marB="2342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00" dirty="0">
                          <a:effectLst/>
                        </a:rPr>
                        <a:t>2019 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423" marR="23423" marT="23423" marB="2342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00" dirty="0" smtClean="0">
                          <a:effectLst/>
                        </a:rPr>
                        <a:t>2020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423" marR="23423" marT="23423" marB="2342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00" dirty="0" smtClean="0">
                          <a:effectLst/>
                        </a:rPr>
                        <a:t>2021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423" marR="23423" marT="23423" marB="2342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00" dirty="0" smtClean="0">
                          <a:effectLst/>
                        </a:rPr>
                        <a:t>2022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423" marR="23423" marT="23423" marB="2342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00" dirty="0" smtClean="0">
                          <a:effectLst/>
                        </a:rPr>
                        <a:t>2023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423" marR="23423" marT="23423" marB="2342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00" dirty="0">
                          <a:effectLst/>
                        </a:rPr>
                        <a:t>11 </a:t>
                      </a:r>
                      <a:r>
                        <a:rPr lang="ru-RU" sz="1100" kern="100" dirty="0" err="1">
                          <a:effectLst/>
                        </a:rPr>
                        <a:t>мес</a:t>
                      </a:r>
                      <a:endParaRPr lang="ru-RU" sz="1100" dirty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00" dirty="0" smtClean="0">
                          <a:effectLst/>
                        </a:rPr>
                        <a:t>2024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423" marR="23423" marT="23423" marB="2342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767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kern="1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Пролечено  </a:t>
                      </a:r>
                      <a:r>
                        <a:rPr lang="ru-RU" sz="1200" b="1" kern="1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всего в ОМР</a:t>
                      </a:r>
                    </a:p>
                  </a:txBody>
                  <a:tcPr marL="24121" marR="24121" marT="24121" marB="2412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47 </a:t>
                      </a:r>
                    </a:p>
                  </a:txBody>
                  <a:tcPr marL="24121" marR="24121" marT="24121" marB="2412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204</a:t>
                      </a:r>
                    </a:p>
                  </a:txBody>
                  <a:tcPr marL="24121" marR="24121" marT="24121" marB="2412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200</a:t>
                      </a:r>
                    </a:p>
                  </a:txBody>
                  <a:tcPr marL="24121" marR="24121" marT="24121" marB="2412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196</a:t>
                      </a:r>
                    </a:p>
                  </a:txBody>
                  <a:tcPr marL="24121" marR="24121" marT="24121" marB="2412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200</a:t>
                      </a:r>
                    </a:p>
                  </a:txBody>
                  <a:tcPr marL="24121" marR="24121" marT="24121" marB="2412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206</a:t>
                      </a:r>
                    </a:p>
                  </a:txBody>
                  <a:tcPr marL="24121" marR="24121" marT="24121" marB="2412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284</a:t>
                      </a:r>
                    </a:p>
                  </a:txBody>
                  <a:tcPr marL="24121" marR="24121" marT="24121" marB="2412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193</a:t>
                      </a:r>
                    </a:p>
                  </a:txBody>
                  <a:tcPr marL="24121" marR="24121" marT="24121" marB="2412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197</a:t>
                      </a:r>
                    </a:p>
                  </a:txBody>
                  <a:tcPr marL="24121" marR="24121" marT="24121" marB="2412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196</a:t>
                      </a:r>
                    </a:p>
                  </a:txBody>
                  <a:tcPr marL="24121" marR="24121" marT="24121" marB="2412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196</a:t>
                      </a:r>
                    </a:p>
                  </a:txBody>
                  <a:tcPr marL="24121" marR="24121" marT="24121" marB="2412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181</a:t>
                      </a:r>
                    </a:p>
                  </a:txBody>
                  <a:tcPr marL="24121" marR="24121" marT="24121" marB="2412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1852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kern="1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Охвачено </a:t>
                      </a:r>
                      <a:endParaRPr lang="ru-RU" sz="1200" b="1" kern="100" dirty="0" smtClean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kern="1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всего</a:t>
                      </a:r>
                      <a:r>
                        <a:rPr lang="ru-RU" sz="1200" b="1" kern="1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чел. </a:t>
                      </a:r>
                    </a:p>
                  </a:txBody>
                  <a:tcPr marL="24121" marR="24121" marT="24121" marB="2412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19</a:t>
                      </a:r>
                    </a:p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(40%)</a:t>
                      </a:r>
                    </a:p>
                  </a:txBody>
                  <a:tcPr marL="24121" marR="24121" marT="24121" marB="2412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204 </a:t>
                      </a:r>
                      <a:r>
                        <a:rPr lang="ru-RU" sz="1400" b="1" kern="1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(100%)</a:t>
                      </a:r>
                    </a:p>
                  </a:txBody>
                  <a:tcPr marL="24121" marR="24121" marT="24121" marB="2412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200 </a:t>
                      </a:r>
                      <a:r>
                        <a:rPr lang="ru-RU" sz="1400" b="1" kern="1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(100%)</a:t>
                      </a:r>
                    </a:p>
                  </a:txBody>
                  <a:tcPr marL="24121" marR="24121" marT="24121" marB="2412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196 </a:t>
                      </a:r>
                      <a:r>
                        <a:rPr lang="ru-RU" sz="1400" b="1" kern="1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(100%)</a:t>
                      </a:r>
                    </a:p>
                  </a:txBody>
                  <a:tcPr marL="24121" marR="24121" marT="24121" marB="2412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158</a:t>
                      </a:r>
                    </a:p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lang="ru-RU" sz="1400" b="1" kern="1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79%)</a:t>
                      </a:r>
                    </a:p>
                  </a:txBody>
                  <a:tcPr marL="24121" marR="24121" marT="24121" marB="2412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205</a:t>
                      </a:r>
                      <a:endParaRPr lang="ru-RU" sz="1400" kern="1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(99%)</a:t>
                      </a:r>
                      <a:endParaRPr lang="ru-RU" sz="1400" b="1" kern="1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4121" marR="24121" marT="24121" marB="2412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210</a:t>
                      </a:r>
                    </a:p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(70</a:t>
                      </a:r>
                      <a:r>
                        <a:rPr lang="ru-RU" sz="1400" b="1" kern="1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%)</a:t>
                      </a:r>
                      <a:endParaRPr lang="ru-RU" sz="1400" b="1" kern="1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4121" marR="24121" marT="24121" marB="2412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138</a:t>
                      </a:r>
                    </a:p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(73%)</a:t>
                      </a:r>
                    </a:p>
                  </a:txBody>
                  <a:tcPr marL="24121" marR="24121" marT="24121" marB="2412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178</a:t>
                      </a:r>
                    </a:p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(90,3%)</a:t>
                      </a:r>
                    </a:p>
                  </a:txBody>
                  <a:tcPr marL="24121" marR="24121" marT="24121" marB="2412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157</a:t>
                      </a:r>
                    </a:p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lang="ru-RU" sz="1400" b="1" kern="1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80%)</a:t>
                      </a:r>
                      <a:endParaRPr lang="ru-RU" sz="1400" b="1" kern="1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4121" marR="24121" marT="24121" marB="2412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167</a:t>
                      </a:r>
                    </a:p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lang="ru-RU" sz="1400" b="1" kern="1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85%)</a:t>
                      </a:r>
                      <a:endParaRPr lang="ru-RU" sz="1400" b="1" kern="1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4121" marR="24121" marT="24121" marB="2412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178</a:t>
                      </a:r>
                    </a:p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(98,3%)</a:t>
                      </a:r>
                    </a:p>
                  </a:txBody>
                  <a:tcPr marL="24121" marR="24121" marT="24121" marB="2412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8660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kern="1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Оказано </a:t>
                      </a:r>
                      <a:r>
                        <a:rPr lang="ru-RU" sz="1200" b="1" kern="1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услуг</a:t>
                      </a:r>
                      <a:endParaRPr lang="ru-RU" sz="1200" b="1" kern="1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4121" marR="24121" marT="24121" marB="2412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24121" marR="24121" marT="24121" marB="2412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928</a:t>
                      </a:r>
                    </a:p>
                  </a:txBody>
                  <a:tcPr marL="24121" marR="24121" marT="24121" marB="2412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851</a:t>
                      </a:r>
                    </a:p>
                  </a:txBody>
                  <a:tcPr marL="24121" marR="24121" marT="24121" marB="2412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832</a:t>
                      </a:r>
                    </a:p>
                  </a:txBody>
                  <a:tcPr marL="24121" marR="24121" marT="24121" marB="2412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415</a:t>
                      </a:r>
                    </a:p>
                  </a:txBody>
                  <a:tcPr marL="24121" marR="24121" marT="24121" marB="2412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420</a:t>
                      </a:r>
                    </a:p>
                  </a:txBody>
                  <a:tcPr marL="24121" marR="24121" marT="24121" marB="2412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422</a:t>
                      </a:r>
                    </a:p>
                  </a:txBody>
                  <a:tcPr marL="24121" marR="24121" marT="24121" marB="2412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321</a:t>
                      </a:r>
                    </a:p>
                  </a:txBody>
                  <a:tcPr marL="24121" marR="24121" marT="24121" marB="2412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507</a:t>
                      </a:r>
                    </a:p>
                  </a:txBody>
                  <a:tcPr marL="24121" marR="24121" marT="24121" marB="2412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443</a:t>
                      </a:r>
                    </a:p>
                  </a:txBody>
                  <a:tcPr marL="24121" marR="24121" marT="24121" marB="2412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514</a:t>
                      </a:r>
                    </a:p>
                  </a:txBody>
                  <a:tcPr marL="24121" marR="24121" marT="24121" marB="2412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514</a:t>
                      </a:r>
                    </a:p>
                  </a:txBody>
                  <a:tcPr marL="24121" marR="24121" marT="24121" marB="2412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82174" y="620688"/>
            <a:ext cx="8928992" cy="15234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4508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35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Andale Sans UI" charset="0"/>
                <a:cs typeface="Times New Roman" panose="02020603050405020304" pitchFamily="18" charset="0"/>
              </a:rPr>
              <a:t>Оказано социальных услуг</a:t>
            </a:r>
            <a:endParaRPr kumimoji="0" lang="ru-RU" altLang="ru-RU" sz="35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45085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Andale Sans UI" charset="0"/>
              <a:cs typeface="Times New Roman" panose="02020603050405020304" pitchFamily="18" charset="0"/>
            </a:endParaRPr>
          </a:p>
          <a:p>
            <a:pPr marL="0" marR="0" lvl="0" indent="45085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Andale Sans UI" charset="0"/>
                <a:cs typeface="Times New Roman" panose="02020603050405020304" pitchFamily="18" charset="0"/>
              </a:rPr>
              <a:t>Таблица </a:t>
            </a: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Andale Sans UI" charset="0"/>
                <a:cs typeface="Times New Roman" panose="02020603050405020304" pitchFamily="18" charset="0"/>
              </a:rPr>
              <a:t>7.</a:t>
            </a: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Andale Sans UI" charset="0"/>
                <a:cs typeface="Times New Roman" pitchFamily="18" charset="0"/>
              </a:rPr>
              <a:t> </a:t>
            </a:r>
            <a:endParaRPr kumimoji="0" lang="ru-RU" alt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28493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33134514"/>
              </p:ext>
            </p:extLst>
          </p:nvPr>
        </p:nvGraphicFramePr>
        <p:xfrm>
          <a:off x="251520" y="2374434"/>
          <a:ext cx="8646968" cy="371886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296144"/>
                <a:gridCol w="648072"/>
                <a:gridCol w="596665"/>
                <a:gridCol w="560388"/>
                <a:gridCol w="641170"/>
                <a:gridCol w="643995"/>
                <a:gridCol w="643995"/>
                <a:gridCol w="560388"/>
                <a:gridCol w="480171"/>
                <a:gridCol w="643995"/>
                <a:gridCol w="643995"/>
                <a:gridCol w="643995"/>
                <a:gridCol w="643995"/>
              </a:tblGrid>
              <a:tr h="76665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kern="100" dirty="0">
                          <a:effectLst/>
                        </a:rPr>
                        <a:t> </a:t>
                      </a:r>
                      <a:endParaRPr lang="ru-RU" sz="7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214" marR="23214" marT="23214" marB="232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kern="1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 </a:t>
                      </a:r>
                      <a:r>
                        <a:rPr lang="ru-RU" sz="1100" b="1" kern="100" dirty="0" err="1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мес</a:t>
                      </a:r>
                      <a:endParaRPr lang="ru-RU" sz="1100" b="1" kern="100" dirty="0" smtClean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kern="1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2013</a:t>
                      </a:r>
                      <a:endParaRPr lang="ru-RU" sz="1100" b="1" kern="1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3423" marR="23423" marT="23423" marB="2342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00" dirty="0" smtClean="0">
                          <a:effectLst/>
                        </a:rPr>
                        <a:t>2014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423" marR="23423" marT="23423" marB="2342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00" dirty="0" smtClean="0">
                          <a:effectLst/>
                        </a:rPr>
                        <a:t>2015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423" marR="23423" marT="23423" marB="2342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00" dirty="0" smtClean="0">
                          <a:effectLst/>
                        </a:rPr>
                        <a:t>2016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423" marR="23423" marT="23423" marB="2342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00" dirty="0" smtClean="0">
                          <a:effectLst/>
                        </a:rPr>
                        <a:t>2017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423" marR="23423" marT="23423" marB="2342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00" dirty="0" smtClean="0">
                          <a:effectLst/>
                        </a:rPr>
                        <a:t>2018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423" marR="23423" marT="23423" marB="2342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00" dirty="0">
                          <a:effectLst/>
                        </a:rPr>
                        <a:t>2019 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423" marR="23423" marT="23423" marB="2342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00" dirty="0" smtClean="0">
                          <a:effectLst/>
                        </a:rPr>
                        <a:t>2020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423" marR="23423" marT="23423" marB="2342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00" dirty="0" smtClean="0">
                          <a:effectLst/>
                        </a:rPr>
                        <a:t>2021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423" marR="23423" marT="23423" marB="2342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00" dirty="0" smtClean="0">
                          <a:effectLst/>
                        </a:rPr>
                        <a:t>2022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423" marR="23423" marT="23423" marB="2342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00" dirty="0" smtClean="0">
                          <a:effectLst/>
                        </a:rPr>
                        <a:t>2023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423" marR="23423" marT="23423" marB="2342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00" dirty="0">
                          <a:effectLst/>
                        </a:rPr>
                        <a:t>11 </a:t>
                      </a:r>
                      <a:r>
                        <a:rPr lang="ru-RU" sz="1100" kern="100" dirty="0" err="1">
                          <a:effectLst/>
                        </a:rPr>
                        <a:t>мес</a:t>
                      </a:r>
                      <a:endParaRPr lang="ru-RU" sz="1100" dirty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00" dirty="0" smtClean="0">
                          <a:effectLst/>
                        </a:rPr>
                        <a:t>2024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423" marR="23423" marT="23423" marB="2342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29326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Пролечено  всего в ОМР</a:t>
                      </a:r>
                    </a:p>
                  </a:txBody>
                  <a:tcPr marL="23214" marR="23214" marT="23214" marB="232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kern="1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47 </a:t>
                      </a:r>
                    </a:p>
                  </a:txBody>
                  <a:tcPr marL="23214" marR="23214" marT="23214" marB="2321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kern="1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204</a:t>
                      </a:r>
                    </a:p>
                  </a:txBody>
                  <a:tcPr marL="23214" marR="23214" marT="23214" marB="2321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kern="1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200</a:t>
                      </a:r>
                    </a:p>
                  </a:txBody>
                  <a:tcPr marL="23214" marR="23214" marT="23214" marB="2321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kern="1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196</a:t>
                      </a:r>
                    </a:p>
                  </a:txBody>
                  <a:tcPr marL="23214" marR="23214" marT="23214" marB="2321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kern="1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200</a:t>
                      </a:r>
                    </a:p>
                  </a:txBody>
                  <a:tcPr marL="23214" marR="23214" marT="23214" marB="2321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kern="1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206</a:t>
                      </a:r>
                    </a:p>
                  </a:txBody>
                  <a:tcPr marL="23214" marR="23214" marT="23214" marB="2321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kern="1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284</a:t>
                      </a:r>
                    </a:p>
                  </a:txBody>
                  <a:tcPr marL="23214" marR="23214" marT="23214" marB="2321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kern="1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193</a:t>
                      </a:r>
                    </a:p>
                  </a:txBody>
                  <a:tcPr marL="23214" marR="23214" marT="23214" marB="2321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kern="1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197</a:t>
                      </a:r>
                    </a:p>
                  </a:txBody>
                  <a:tcPr marL="23214" marR="23214" marT="23214" marB="2321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kern="1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196</a:t>
                      </a:r>
                    </a:p>
                  </a:txBody>
                  <a:tcPr marL="23214" marR="23214" marT="23214" marB="2321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kern="1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196</a:t>
                      </a:r>
                    </a:p>
                  </a:txBody>
                  <a:tcPr marL="23214" marR="23214" marT="23214" marB="2321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kern="1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181</a:t>
                      </a:r>
                    </a:p>
                  </a:txBody>
                  <a:tcPr marL="23214" marR="23214" marT="23214" marB="2321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66656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Закончили курс лечения досрочно </a:t>
                      </a:r>
                    </a:p>
                  </a:txBody>
                  <a:tcPr marL="23214" marR="23214" marT="23214" marB="232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kern="1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33 </a:t>
                      </a:r>
                      <a:r>
                        <a:rPr lang="ru-RU" sz="1300" b="1" kern="1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(70,2%)</a:t>
                      </a:r>
                    </a:p>
                  </a:txBody>
                  <a:tcPr marL="23214" marR="23214" marT="23214" marB="2321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kern="1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87</a:t>
                      </a:r>
                    </a:p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b="1" kern="1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(43%)</a:t>
                      </a:r>
                    </a:p>
                  </a:txBody>
                  <a:tcPr marL="23214" marR="23214" marT="23214" marB="2321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kern="1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89 </a:t>
                      </a:r>
                      <a:r>
                        <a:rPr lang="ru-RU" sz="1300" b="1" kern="1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(47%)</a:t>
                      </a:r>
                    </a:p>
                  </a:txBody>
                  <a:tcPr marL="23214" marR="23214" marT="23214" marB="2321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kern="1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49 </a:t>
                      </a:r>
                      <a:r>
                        <a:rPr lang="ru-RU" sz="1300" b="1" kern="1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(24,2%)</a:t>
                      </a:r>
                    </a:p>
                  </a:txBody>
                  <a:tcPr marL="23214" marR="23214" marT="23214" marB="2321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kern="1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67 </a:t>
                      </a:r>
                      <a:r>
                        <a:rPr lang="ru-RU" sz="1300" b="1" kern="1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(33,5%)</a:t>
                      </a:r>
                    </a:p>
                  </a:txBody>
                  <a:tcPr marL="23214" marR="23214" marT="23214" marB="2321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kern="1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68</a:t>
                      </a:r>
                    </a:p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b="1" kern="1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(33%)</a:t>
                      </a:r>
                    </a:p>
                  </a:txBody>
                  <a:tcPr marL="23214" marR="23214" marT="23214" marB="2321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kern="1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85</a:t>
                      </a:r>
                    </a:p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b="1" kern="1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(29%)</a:t>
                      </a:r>
                    </a:p>
                  </a:txBody>
                  <a:tcPr marL="23214" marR="23214" marT="23214" marB="2321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kern="1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52</a:t>
                      </a:r>
                    </a:p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b="1" kern="1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(27%)</a:t>
                      </a:r>
                    </a:p>
                  </a:txBody>
                  <a:tcPr marL="23214" marR="23214" marT="23214" marB="2321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kern="1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69</a:t>
                      </a:r>
                    </a:p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b="1" kern="1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(35,0%)</a:t>
                      </a:r>
                    </a:p>
                  </a:txBody>
                  <a:tcPr marL="23214" marR="23214" marT="23214" marB="2321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kern="1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53</a:t>
                      </a:r>
                    </a:p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b="1" kern="1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(27,0%)</a:t>
                      </a:r>
                    </a:p>
                  </a:txBody>
                  <a:tcPr marL="23214" marR="23214" marT="23214" marB="2321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kern="1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61</a:t>
                      </a:r>
                    </a:p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b="1" kern="1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(31,1%)</a:t>
                      </a:r>
                    </a:p>
                  </a:txBody>
                  <a:tcPr marL="23214" marR="23214" marT="23214" marB="2321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kern="1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41</a:t>
                      </a:r>
                    </a:p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b="1" kern="1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(22,6%)</a:t>
                      </a:r>
                    </a:p>
                  </a:txBody>
                  <a:tcPr marL="23214" marR="23214" marT="23214" marB="2321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66656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Успешно</a:t>
                      </a:r>
                    </a:p>
                    <a:p>
                      <a:pPr marL="0" algn="l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завершили курс лечения</a:t>
                      </a:r>
                    </a:p>
                  </a:txBody>
                  <a:tcPr marL="23214" marR="23214" marT="23214" marB="232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kern="1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14 </a:t>
                      </a:r>
                      <a:r>
                        <a:rPr lang="ru-RU" sz="1300" b="1" kern="1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(29,8%)</a:t>
                      </a:r>
                    </a:p>
                  </a:txBody>
                  <a:tcPr marL="23214" marR="23214" marT="23214" marB="2321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kern="1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117 (</a:t>
                      </a:r>
                      <a:r>
                        <a:rPr lang="ru-RU" sz="1300" b="1" kern="1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58</a:t>
                      </a:r>
                      <a:r>
                        <a:rPr lang="ru-RU" sz="1300" b="1" kern="1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%)</a:t>
                      </a:r>
                    </a:p>
                  </a:txBody>
                  <a:tcPr marL="23214" marR="23214" marT="23214" marB="2321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kern="1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111 </a:t>
                      </a:r>
                      <a:r>
                        <a:rPr lang="ru-RU" sz="1300" b="1" kern="1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(53%)</a:t>
                      </a:r>
                    </a:p>
                  </a:txBody>
                  <a:tcPr marL="23214" marR="23214" marT="23214" marB="2321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kern="1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147 </a:t>
                      </a:r>
                      <a:r>
                        <a:rPr lang="ru-RU" sz="1300" b="1" kern="1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(73,5%)</a:t>
                      </a:r>
                    </a:p>
                  </a:txBody>
                  <a:tcPr marL="23214" marR="23214" marT="23214" marB="2321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kern="1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133 </a:t>
                      </a:r>
                      <a:r>
                        <a:rPr lang="ru-RU" sz="1300" b="1" kern="1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(66,5%)</a:t>
                      </a:r>
                    </a:p>
                  </a:txBody>
                  <a:tcPr marL="23214" marR="23214" marT="23214" marB="2321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kern="1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138</a:t>
                      </a:r>
                    </a:p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b="1" kern="1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(67%)</a:t>
                      </a:r>
                    </a:p>
                  </a:txBody>
                  <a:tcPr marL="23214" marR="23214" marT="23214" marB="2321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kern="1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199</a:t>
                      </a:r>
                    </a:p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b="1" kern="1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(71%)</a:t>
                      </a:r>
                    </a:p>
                  </a:txBody>
                  <a:tcPr marL="23214" marR="23214" marT="23214" marB="2321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kern="1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141</a:t>
                      </a:r>
                    </a:p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b="1" kern="1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(73%)</a:t>
                      </a:r>
                    </a:p>
                  </a:txBody>
                  <a:tcPr marL="23214" marR="23214" marT="23214" marB="2321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kern="1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128</a:t>
                      </a:r>
                    </a:p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b="1" kern="1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(65,0%)</a:t>
                      </a:r>
                    </a:p>
                  </a:txBody>
                  <a:tcPr marL="23214" marR="23214" marT="23214" marB="2321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kern="1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147</a:t>
                      </a:r>
                    </a:p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b="1" kern="1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(75,0%)</a:t>
                      </a:r>
                    </a:p>
                  </a:txBody>
                  <a:tcPr marL="23214" marR="23214" marT="23214" marB="2321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kern="1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135</a:t>
                      </a:r>
                    </a:p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b="1" kern="1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(68,9%)</a:t>
                      </a:r>
                    </a:p>
                  </a:txBody>
                  <a:tcPr marL="23214" marR="23214" marT="23214" marB="2321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kern="1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140</a:t>
                      </a:r>
                    </a:p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b="1" kern="1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(77,3%)</a:t>
                      </a:r>
                    </a:p>
                  </a:txBody>
                  <a:tcPr marL="23214" marR="23214" marT="23214" marB="2321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50010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Прошли два курса </a:t>
                      </a:r>
                      <a:r>
                        <a:rPr lang="ru-RU" sz="1400" b="1" kern="1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реабилитации</a:t>
                      </a:r>
                      <a:endParaRPr lang="ru-RU" sz="1400" b="1" kern="1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3214" marR="23214" marT="23214" marB="232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kern="1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</a:p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b="1" kern="1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(4,2%)</a:t>
                      </a:r>
                    </a:p>
                  </a:txBody>
                  <a:tcPr marL="23214" marR="23214" marT="23214" marB="2321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kern="1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21 </a:t>
                      </a:r>
                      <a:r>
                        <a:rPr lang="ru-RU" sz="1300" b="1" kern="1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lang="ru-RU" sz="1300" b="1" kern="1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10%)</a:t>
                      </a:r>
                      <a:endParaRPr lang="ru-RU" sz="1300" b="1" kern="1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3214" marR="23214" marT="23214" marB="2321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kern="1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46 </a:t>
                      </a:r>
                      <a:r>
                        <a:rPr lang="ru-RU" sz="1300" b="1" kern="1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(23%)</a:t>
                      </a:r>
                    </a:p>
                  </a:txBody>
                  <a:tcPr marL="23214" marR="23214" marT="23214" marB="2321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kern="1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63 </a:t>
                      </a:r>
                      <a:r>
                        <a:rPr lang="ru-RU" sz="1300" b="1" kern="1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(32,1%)</a:t>
                      </a:r>
                    </a:p>
                  </a:txBody>
                  <a:tcPr marL="23214" marR="23214" marT="23214" marB="2321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kern="1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81 </a:t>
                      </a:r>
                      <a:r>
                        <a:rPr lang="ru-RU" sz="1300" b="1" kern="1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(40,5%)</a:t>
                      </a:r>
                    </a:p>
                  </a:txBody>
                  <a:tcPr marL="23214" marR="23214" marT="23214" marB="2321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kern="1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75 </a:t>
                      </a:r>
                      <a:r>
                        <a:rPr lang="ru-RU" sz="1300" b="1" kern="1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(36,4%)</a:t>
                      </a:r>
                    </a:p>
                  </a:txBody>
                  <a:tcPr marL="23214" marR="23214" marT="23214" marB="2321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kern="1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122</a:t>
                      </a:r>
                    </a:p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b="1" kern="1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(40%)</a:t>
                      </a:r>
                    </a:p>
                  </a:txBody>
                  <a:tcPr marL="23214" marR="23214" marT="23214" marB="2321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kern="1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106</a:t>
                      </a:r>
                    </a:p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b="1" kern="1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(57%)</a:t>
                      </a:r>
                    </a:p>
                  </a:txBody>
                  <a:tcPr marL="23214" marR="23214" marT="23214" marB="2321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kern="1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87</a:t>
                      </a:r>
                    </a:p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b="1" kern="1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(44,1%)</a:t>
                      </a:r>
                    </a:p>
                  </a:txBody>
                  <a:tcPr marL="23214" marR="23214" marT="23214" marB="2321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kern="1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47</a:t>
                      </a:r>
                    </a:p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b="1" kern="1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(23,9%)</a:t>
                      </a:r>
                    </a:p>
                  </a:txBody>
                  <a:tcPr marL="23214" marR="23214" marT="23214" marB="2321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kern="1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18</a:t>
                      </a:r>
                    </a:p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b="1" kern="1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(9,2%)</a:t>
                      </a:r>
                    </a:p>
                  </a:txBody>
                  <a:tcPr marL="23214" marR="23214" marT="23214" marB="2321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kern="1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</a:t>
                      </a:r>
                    </a:p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b="1" kern="1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(4,4%)</a:t>
                      </a:r>
                    </a:p>
                  </a:txBody>
                  <a:tcPr marL="23214" marR="23214" marT="23214" marB="2321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15458" y="512385"/>
            <a:ext cx="9036496" cy="19082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Andale Sans UI" charset="0"/>
                <a:cs typeface="Times New Roman" panose="02020603050405020304" pitchFamily="18" charset="0"/>
              </a:rPr>
              <a:t>Уровень мотивации и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Andale Sans UI" charset="0"/>
                <a:cs typeface="Times New Roman" panose="02020603050405020304" pitchFamily="18" charset="0"/>
              </a:rPr>
              <a:t>продолжительность лечения.</a:t>
            </a:r>
            <a:endParaRPr kumimoji="0" lang="ru-RU" alt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Andale Sans UI" charset="0"/>
              <a:cs typeface="Times New Roman" panose="02020603050405020304" pitchFamily="18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Andale Sans UI" charset="0"/>
                <a:cs typeface="Times New Roman" panose="02020603050405020304" pitchFamily="18" charset="0"/>
              </a:rPr>
              <a:t>Таблица </a:t>
            </a: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Andale Sans UI" charset="0"/>
                <a:cs typeface="Times New Roman" panose="02020603050405020304" pitchFamily="18" charset="0"/>
              </a:rPr>
              <a:t>8. </a:t>
            </a:r>
            <a:endParaRPr kumimoji="0" lang="ru-RU" alt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26194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245</TotalTime>
  <Words>1128</Words>
  <Application>Microsoft Office PowerPoint</Application>
  <PresentationFormat>Экран (4:3)</PresentationFormat>
  <Paragraphs>638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Воздушный 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parh-ord</dc:creator>
  <cp:lastModifiedBy>parh-ord</cp:lastModifiedBy>
  <cp:revision>21</cp:revision>
  <dcterms:created xsi:type="dcterms:W3CDTF">2024-11-28T03:27:45Z</dcterms:created>
  <dcterms:modified xsi:type="dcterms:W3CDTF">2024-12-03T05:33:16Z</dcterms:modified>
</cp:coreProperties>
</file>