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9" r:id="rId2"/>
    <p:sldId id="284" r:id="rId3"/>
    <p:sldId id="296" r:id="rId4"/>
    <p:sldId id="297" r:id="rId5"/>
    <p:sldId id="298" r:id="rId6"/>
    <p:sldId id="299" r:id="rId7"/>
    <p:sldId id="300" r:id="rId8"/>
    <p:sldId id="266" r:id="rId9"/>
    <p:sldId id="268" r:id="rId10"/>
    <p:sldId id="269" r:id="rId11"/>
    <p:sldId id="301" r:id="rId12"/>
    <p:sldId id="276" r:id="rId13"/>
    <p:sldId id="302" r:id="rId14"/>
    <p:sldId id="278" r:id="rId15"/>
    <p:sldId id="280" r:id="rId16"/>
    <p:sldId id="281" r:id="rId17"/>
    <p:sldId id="290" r:id="rId18"/>
    <p:sldId id="292" r:id="rId19"/>
    <p:sldId id="291" r:id="rId20"/>
    <p:sldId id="303" r:id="rId21"/>
    <p:sldId id="304" r:id="rId22"/>
    <p:sldId id="305" r:id="rId23"/>
    <p:sldId id="29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5;&#1088;&#1077;&#1079;&#1077;&#1085;&#1090;&#1072;&#1094;&#1080;&#1080;%20&#1085;&#1072;%20&#1082;&#1086;&#1085;&#1092;&#1077;&#1088;&#1077;&#1085;&#1094;&#1080;&#1080;\&#1047;&#1072;&#1074;&#1080;&#1089;&#1080;&#1084;&#1086;&#1077;%20&#1087;&#1086;&#1074;&#1077;&#1076;&#1077;&#1085;&#1080;&#1077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5;&#1088;&#1077;&#1079;&#1077;&#1085;&#1090;&#1072;&#1094;&#1080;&#1080;%20&#1085;&#1072;%20&#1082;&#1086;&#1085;&#1092;&#1077;&#1088;&#1077;&#1085;&#1094;&#1080;&#1080;\&#1047;&#1072;&#1074;&#1080;&#1089;&#1080;&#1084;&#1086;&#1077;%20&#1087;&#1086;&#1074;&#1077;&#1076;&#1077;&#1085;&#1080;&#1077;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5;&#1088;&#1077;&#1079;&#1077;&#1085;&#1090;&#1072;&#1094;&#1080;&#1080;%20&#1085;&#1072;%20&#1082;&#1086;&#1085;&#1092;&#1077;&#1088;&#1077;&#1085;&#1094;&#1080;&#1080;\&#1047;&#1072;&#1074;&#1080;&#1089;&#1080;&#1084;&#1086;&#1077;%20&#1087;&#1086;&#1074;&#1077;&#1076;&#1077;&#1085;&#1080;&#1077;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5;&#1088;&#1077;&#1079;&#1077;&#1085;&#1090;&#1072;&#1094;&#1080;&#1080;%20&#1085;&#1072;%20&#1082;&#1086;&#1085;&#1092;&#1077;&#1088;&#1077;&#1085;&#1094;&#1080;&#1080;\&#1047;&#1072;&#1074;&#1080;&#1089;&#1080;&#1084;&#1086;&#1077;%20&#1087;&#1086;&#1074;&#1077;&#1076;&#1077;&#1085;&#1080;&#1077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Лист1!$A$1:$A$5</c:f>
              <c:strCache>
                <c:ptCount val="5"/>
                <c:pt idx="0">
                  <c:v>Очень высокий</c:v>
                </c:pt>
                <c:pt idx="1">
                  <c:v>Высокий</c:v>
                </c:pt>
                <c:pt idx="2">
                  <c:v>Средний </c:v>
                </c:pt>
                <c:pt idx="3">
                  <c:v>Низкий </c:v>
                </c:pt>
                <c:pt idx="4">
                  <c:v>Очень низкий</c:v>
                </c:pt>
              </c:strCache>
            </c:strRef>
          </c:cat>
          <c:val>
            <c:numRef>
              <c:f>Лист1!$B$1:$B$5</c:f>
              <c:numCache>
                <c:formatCode>0%</c:formatCode>
                <c:ptCount val="5"/>
                <c:pt idx="0">
                  <c:v>6.0000000000000019E-2</c:v>
                </c:pt>
                <c:pt idx="1">
                  <c:v>9.0000000000000038E-2</c:v>
                </c:pt>
                <c:pt idx="2">
                  <c:v>0.19000000000000006</c:v>
                </c:pt>
                <c:pt idx="3">
                  <c:v>0.39000000000000012</c:v>
                </c:pt>
                <c:pt idx="4">
                  <c:v>0.27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3.6598643919510086E-2"/>
          <c:y val="0.85276852262903391"/>
          <c:w val="0.89624715660542498"/>
          <c:h val="0.11945356978745612"/>
        </c:manualLayout>
      </c:layout>
      <c:txPr>
        <a:bodyPr/>
        <a:lstStyle/>
        <a:p>
          <a:pPr>
            <a:defRPr sz="105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Лист1!$A$10:$A$13</c:f>
              <c:strCache>
                <c:ptCount val="4"/>
                <c:pt idx="0">
                  <c:v>Да</c:v>
                </c:pt>
                <c:pt idx="1">
                  <c:v>Возможно да</c:v>
                </c:pt>
                <c:pt idx="2">
                  <c:v>Думаю, что нет</c:v>
                </c:pt>
                <c:pt idx="3">
                  <c:v>Нет</c:v>
                </c:pt>
              </c:strCache>
            </c:strRef>
          </c:cat>
          <c:val>
            <c:numRef>
              <c:f>Лист1!$B$10:$B$13</c:f>
              <c:numCache>
                <c:formatCode>0%</c:formatCode>
                <c:ptCount val="4"/>
                <c:pt idx="0">
                  <c:v>3.0000000000000002E-2</c:v>
                </c:pt>
                <c:pt idx="1">
                  <c:v>0.12000000000000002</c:v>
                </c:pt>
                <c:pt idx="2">
                  <c:v>0.41000000000000009</c:v>
                </c:pt>
                <c:pt idx="3">
                  <c:v>0.44</c:v>
                </c:pt>
              </c:numCache>
            </c:numRef>
          </c:val>
        </c:ser>
      </c:pie3DChart>
    </c:plotArea>
    <c:legend>
      <c:legendPos val="b"/>
      <c:layout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4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Лист1!$A$15:$A$21</c:f>
              <c:strCache>
                <c:ptCount val="7"/>
                <c:pt idx="0">
                  <c:v>Беседа о вреде наркотиков</c:v>
                </c:pt>
                <c:pt idx="1">
                  <c:v>Ограничение контактов с друзьями</c:v>
                </c:pt>
                <c:pt idx="2">
                  <c:v>Контроль занятости в течение дня</c:v>
                </c:pt>
                <c:pt idx="3">
                  <c:v>Запрет компьютера</c:v>
                </c:pt>
                <c:pt idx="4">
                  <c:v>Запрет телефона</c:v>
                </c:pt>
                <c:pt idx="5">
                  <c:v>Обращусь к классному руководителю</c:v>
                </c:pt>
                <c:pt idx="6">
                  <c:v>Обращусь  к наркологу</c:v>
                </c:pt>
              </c:strCache>
            </c:strRef>
          </c:cat>
          <c:val>
            <c:numRef>
              <c:f>Лист1!$B$15:$B$21</c:f>
              <c:numCache>
                <c:formatCode>0%</c:formatCode>
                <c:ptCount val="7"/>
                <c:pt idx="0">
                  <c:v>0.44</c:v>
                </c:pt>
                <c:pt idx="1">
                  <c:v>0.38000000000000012</c:v>
                </c:pt>
                <c:pt idx="2">
                  <c:v>0.4200000000000001</c:v>
                </c:pt>
                <c:pt idx="3">
                  <c:v>0.56000000000000005</c:v>
                </c:pt>
                <c:pt idx="4">
                  <c:v>0.52</c:v>
                </c:pt>
                <c:pt idx="5">
                  <c:v>6.0000000000000019E-2</c:v>
                </c:pt>
                <c:pt idx="6">
                  <c:v>3.0000000000000002E-2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06108923884526"/>
          <c:y val="1.1820397450318713E-2"/>
          <c:w val="0.33272244094488246"/>
          <c:h val="0.96842269716285467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Лист1!$E$3:$E$7</c:f>
              <c:strCache>
                <c:ptCount val="5"/>
                <c:pt idx="0">
                  <c:v>Знаю все социальные сети ребенка</c:v>
                </c:pt>
                <c:pt idx="1">
                  <c:v>Знаю контакты ребенка в сетях</c:v>
                </c:pt>
                <c:pt idx="2">
                  <c:v>Захожу на его страницы в сетях</c:v>
                </c:pt>
                <c:pt idx="3">
                  <c:v>Осведомлен о постах в сети</c:v>
                </c:pt>
                <c:pt idx="4">
                  <c:v>Знаю содержание его переписки с друзьями</c:v>
                </c:pt>
              </c:strCache>
            </c:strRef>
          </c:cat>
          <c:val>
            <c:numRef>
              <c:f>Лист1!$F$3:$F$7</c:f>
              <c:numCache>
                <c:formatCode>0%</c:formatCode>
                <c:ptCount val="5"/>
                <c:pt idx="0">
                  <c:v>0.34</c:v>
                </c:pt>
                <c:pt idx="1">
                  <c:v>0.23</c:v>
                </c:pt>
                <c:pt idx="2">
                  <c:v>0.12000000000000002</c:v>
                </c:pt>
                <c:pt idx="3">
                  <c:v>0.12000000000000002</c:v>
                </c:pt>
                <c:pt idx="4">
                  <c:v>8.0000000000000029E-2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356255468066449"/>
          <c:y val="4.7125619714202399E-2"/>
          <c:w val="0.32977077865266896"/>
          <c:h val="0.91963764946048454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CD03C-C62F-4970-9021-58A7295AC05E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6481C-462B-4FA1-A98D-8A2ACB1FE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6481C-462B-4FA1-A98D-8A2ACB1FEB2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ымянный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85720" y="2000240"/>
            <a:ext cx="8572560" cy="4429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</a:rPr>
              <a:t>Обучение методам консультирования родителей по проблемам </a:t>
            </a:r>
            <a:r>
              <a:rPr lang="ru-RU" sz="4400" b="1" i="1" dirty="0" err="1" smtClean="0">
                <a:solidFill>
                  <a:schemeClr val="tx1"/>
                </a:solidFill>
              </a:rPr>
              <a:t>девиантного</a:t>
            </a:r>
            <a:r>
              <a:rPr lang="ru-RU" sz="4400" b="1" i="1" dirty="0" smtClean="0">
                <a:solidFill>
                  <a:schemeClr val="tx1"/>
                </a:solidFill>
              </a:rPr>
              <a:t> поведения детей и подростков</a:t>
            </a:r>
            <a:endParaRPr lang="ru-RU" sz="4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Субкультура «</a:t>
            </a:r>
            <a:r>
              <a:rPr lang="ru-RU" dirty="0" err="1" smtClean="0"/>
              <a:t>Ванильки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9668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/>
              <a:t>Дурные привычки:</a:t>
            </a:r>
            <a:r>
              <a:rPr lang="ru-RU" dirty="0" smtClean="0"/>
              <a:t> </a:t>
            </a:r>
          </a:p>
          <a:p>
            <a:pPr fontAlgn="base"/>
            <a:r>
              <a:rPr lang="ru-RU" dirty="0" smtClean="0"/>
              <a:t>злоупотребление сигаретами и алкоголем, </a:t>
            </a:r>
          </a:p>
          <a:p>
            <a:pPr fontAlgn="base"/>
            <a:r>
              <a:rPr lang="ru-RU" dirty="0" smtClean="0"/>
              <a:t>употребление нецензурных слов.</a:t>
            </a:r>
          </a:p>
          <a:p>
            <a:pPr fontAlgn="base"/>
            <a:r>
              <a:rPr lang="ru-RU" b="1" dirty="0" smtClean="0"/>
              <a:t>Жизненные  принципы: </a:t>
            </a:r>
          </a:p>
          <a:p>
            <a:pPr fontAlgn="base"/>
            <a:r>
              <a:rPr lang="ru-RU" dirty="0" smtClean="0"/>
              <a:t>неразборчивость в средствах достижения целей,</a:t>
            </a:r>
          </a:p>
          <a:p>
            <a:pPr fontAlgn="base">
              <a:buNone/>
            </a:pPr>
            <a:r>
              <a:rPr lang="ru-RU" dirty="0" smtClean="0"/>
              <a:t>	размытые этические нормы.</a:t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субкультуры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Субкультура «</a:t>
            </a:r>
            <a:r>
              <a:rPr lang="ru-RU" dirty="0" err="1" smtClean="0"/>
              <a:t>Косплей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Субкультура готов</a:t>
            </a:r>
          </a:p>
          <a:p>
            <a:r>
              <a:rPr lang="ru-RU" dirty="0" smtClean="0"/>
              <a:t>Субкультура </a:t>
            </a:r>
            <a:r>
              <a:rPr lang="ru-RU" dirty="0" err="1" smtClean="0"/>
              <a:t>эмо</a:t>
            </a:r>
            <a:endParaRPr lang="ru-RU" dirty="0" smtClean="0"/>
          </a:p>
          <a:p>
            <a:r>
              <a:rPr lang="ru-RU" dirty="0" smtClean="0"/>
              <a:t>Субкультура «</a:t>
            </a:r>
            <a:r>
              <a:rPr lang="ru-RU" dirty="0" err="1" smtClean="0"/>
              <a:t>Тамбер-герл</a:t>
            </a:r>
            <a:r>
              <a:rPr lang="ru-RU" dirty="0" smtClean="0"/>
              <a:t>» (</a:t>
            </a:r>
            <a:r>
              <a:rPr lang="ru-RU" dirty="0" err="1" smtClean="0"/>
              <a:t>веб-панк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Субкультура </a:t>
            </a:r>
            <a:r>
              <a:rPr lang="ru-RU" dirty="0" err="1" smtClean="0"/>
              <a:t>Хикки</a:t>
            </a:r>
            <a:r>
              <a:rPr lang="ru-RU" dirty="0" smtClean="0"/>
              <a:t> и др.</a:t>
            </a:r>
            <a:endParaRPr lang="ru-RU" dirty="0"/>
          </a:p>
        </p:txBody>
      </p:sp>
      <p:pic>
        <p:nvPicPr>
          <p:cNvPr id="4" name="Рисунок 3" descr="Русские косплеер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472" y="0"/>
            <a:ext cx="4000528" cy="346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ub-cult.ru/images/2016/aktualno/amphi_2014_day2_0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071546"/>
            <a:ext cx="3857620" cy="340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убкультура эм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38" y="3000372"/>
            <a:ext cx="350046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Картинки по запросу тамблер герл фото в полный рос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427799"/>
            <a:ext cx="3214678" cy="3430201"/>
          </a:xfrm>
          <a:prstGeom prst="rect">
            <a:avLst/>
          </a:prstGeom>
          <a:noFill/>
        </p:spPr>
      </p:pic>
      <p:pic>
        <p:nvPicPr>
          <p:cNvPr id="8" name="Рисунок 7" descr="Хикикомори. Потерянное поколение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481" y="4214794"/>
            <a:ext cx="285751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Зависимость от социальных сетей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социальных сетях у ребенка формируются иллюзии:</a:t>
            </a:r>
          </a:p>
          <a:p>
            <a:r>
              <a:rPr lang="ru-RU" dirty="0" smtClean="0"/>
              <a:t>социальные сети – это прототип реальной жизни;</a:t>
            </a:r>
          </a:p>
          <a:p>
            <a:r>
              <a:rPr lang="ru-RU" dirty="0" smtClean="0"/>
              <a:t>я интересен и умею находить общий язык с людьми;</a:t>
            </a:r>
          </a:p>
          <a:p>
            <a:r>
              <a:rPr lang="ru-RU" dirty="0" smtClean="0"/>
              <a:t>у меня много друзей и др.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Что знают родители о зависимости детей  от социальных сетей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42910" y="2019300"/>
          <a:ext cx="7929618" cy="4410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«Группы смерти» в социальных сетях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«Группы смерти» - группы, в которых впечатлительных, переживающих не самые легкие времена, подростков провоцировали на самоубийства. </a:t>
            </a:r>
          </a:p>
          <a:p>
            <a:r>
              <a:rPr lang="ru-RU" dirty="0" smtClean="0"/>
              <a:t>По версии "Новой газеты", из-за таких групп в России за полгода (с ноября 2015-го по апрель 2016-го) покончили с собой 130 подростков. </a:t>
            </a:r>
          </a:p>
          <a:p>
            <a:r>
              <a:rPr lang="ru-RU" dirty="0" smtClean="0"/>
              <a:t>В 2016 году в </a:t>
            </a:r>
            <a:r>
              <a:rPr lang="ru-RU" dirty="0" err="1" smtClean="0"/>
              <a:t>соцсетях</a:t>
            </a:r>
            <a:r>
              <a:rPr lang="ru-RU" dirty="0" smtClean="0"/>
              <a:t> появились группы, где  профессиональные психологи склоняют детей к суициду в режиме </a:t>
            </a:r>
            <a:r>
              <a:rPr lang="ru-RU" dirty="0" err="1" smtClean="0"/>
              <a:t>онлайн</a:t>
            </a:r>
            <a:r>
              <a:rPr lang="ru-RU" dirty="0" smtClean="0"/>
              <a:t>. То есть, заставляют покончить с собой и снять это на камеру, выложив в сеть.</a:t>
            </a:r>
          </a:p>
          <a:p>
            <a:r>
              <a:rPr lang="ru-RU" dirty="0" smtClean="0"/>
              <a:t>Модераторы групп смерти часто сами находят подростков, которые страдают от депрессии и не скрывают своих суицидальных настроений на личной странице "</a:t>
            </a:r>
            <a:r>
              <a:rPr lang="ru-RU" dirty="0" err="1" smtClean="0"/>
              <a:t>ВКонтакте</a:t>
            </a:r>
            <a:r>
              <a:rPr lang="ru-RU" dirty="0" smtClean="0"/>
              <a:t>" (слушают депрессивную музыку, публикуют кровавые фотографии, увлекаются субкультурой </a:t>
            </a:r>
            <a:r>
              <a:rPr lang="ru-RU" dirty="0" err="1" smtClean="0"/>
              <a:t>эмо</a:t>
            </a:r>
            <a:r>
              <a:rPr lang="ru-RU" dirty="0" smtClean="0"/>
              <a:t>, частью которой считаются суицидальные наклонности). А потом начинают жесткое и </a:t>
            </a:r>
            <a:r>
              <a:rPr lang="ru-RU" dirty="0" err="1" smtClean="0"/>
              <a:t>манипулятивное</a:t>
            </a:r>
            <a:r>
              <a:rPr lang="ru-RU" dirty="0" smtClean="0"/>
              <a:t> психологическое воздействие на подростков.</a:t>
            </a:r>
          </a:p>
          <a:p>
            <a:r>
              <a:rPr lang="ru-RU" dirty="0" smtClean="0"/>
              <a:t>Например, пишут: "Ты девочка? Тебя предали друзья? Бросил парень? Часто слушаешь грустную музыку? Тогда подписывайся на "киты плывут вверх", – так модераторы зазывают детей в свое сообщество.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«Группы смерти» в социальных сетях: игры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"Киты плывут вверх", "Разбуди меня в 4.20 «, f57"Тихий дом" -— общие названия для сотен сообществ в </a:t>
            </a:r>
            <a:r>
              <a:rPr lang="ru-RU" dirty="0" err="1" smtClean="0"/>
              <a:t>соцсетях</a:t>
            </a:r>
            <a:r>
              <a:rPr lang="ru-RU" dirty="0" smtClean="0"/>
              <a:t>, которые пропагандируют эстетику смерти и подталкивают своих участников к суициду. Их регулярно закрывает </a:t>
            </a:r>
            <a:r>
              <a:rPr lang="ru-RU" dirty="0" err="1" smtClean="0"/>
              <a:t>Роскомнадзор</a:t>
            </a:r>
            <a:r>
              <a:rPr lang="ru-RU" dirty="0" smtClean="0"/>
              <a:t>, но новые появляются как грибы. Почему "Синий кит"? Согласно одной версии, это метафора того, как киты выбрасываются на берег и погибают. По другой, название позаимствовано из строк песни группы </a:t>
            </a:r>
            <a:r>
              <a:rPr lang="ru-RU" dirty="0" err="1" smtClean="0"/>
              <a:t>Lumen</a:t>
            </a:r>
            <a:r>
              <a:rPr lang="ru-RU" dirty="0" smtClean="0"/>
              <a:t> "Гореть".</a:t>
            </a:r>
          </a:p>
          <a:p>
            <a:r>
              <a:rPr lang="ru-RU" dirty="0" smtClean="0"/>
              <a:t>Согласно правилам "игры", будущий самоубийца должен выполнить несколько заданий. Чаще всего упоминается задание вырезать или нарисовать у себя на руке кита, сфотографировать и прислать в чат. После чего на связь выходит некий "куратор" или администратор группы, который назначает время и способ покончить с собой. Один из таких администраторов — Филипп </a:t>
            </a:r>
            <a:r>
              <a:rPr lang="ru-RU" dirty="0" err="1" smtClean="0"/>
              <a:t>Будейкин</a:t>
            </a:r>
            <a:r>
              <a:rPr lang="ru-RU" dirty="0" smtClean="0"/>
              <a:t> по прозвищу Лис — уже сидит в питерском СИЗО по обвинению в доведении до самоубийства, а правоохранители взяли в разработку ещё с десяток администраторов подобных групп.</a:t>
            </a:r>
          </a:p>
          <a:p>
            <a:endParaRPr lang="ru-RU" dirty="0" smtClean="0"/>
          </a:p>
        </p:txBody>
      </p:sp>
      <p:pic>
        <p:nvPicPr>
          <p:cNvPr id="5" name="Рисунок 4" descr="wx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857364"/>
            <a:ext cx="4572032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«Группы смерти» в социальных сетях: игры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"Беги или умри". Суть игры в том, чтобы на мобильный телефон снять, как игроки перебегают дорогу как можно ближе к транспортному средству, которое движется. </a:t>
            </a:r>
          </a:p>
          <a:p>
            <a:r>
              <a:rPr lang="ru-RU" dirty="0" smtClean="0"/>
              <a:t>«Огненная фея». Детям по SMS предлагается  включить ночью все конфорки газовой плиты, не поджигая, и идти спать, чтобы утром стать феей огня из </a:t>
            </a:r>
            <a:r>
              <a:rPr lang="ru-RU" dirty="0" err="1" smtClean="0"/>
              <a:t>Винкс</a:t>
            </a:r>
            <a:r>
              <a:rPr lang="ru-RU" dirty="0" smtClean="0"/>
              <a:t>. Эта "игра" родом из </a:t>
            </a:r>
            <a:r>
              <a:rPr lang="ru-RU" dirty="0" err="1" smtClean="0"/>
              <a:t>соцсети</a:t>
            </a:r>
            <a:r>
              <a:rPr lang="ru-RU" dirty="0" smtClean="0"/>
              <a:t> "</a:t>
            </a:r>
            <a:r>
              <a:rPr lang="ru-RU" dirty="0" err="1" smtClean="0"/>
              <a:t>ВКонтакте</a:t>
            </a:r>
            <a:r>
              <a:rPr lang="ru-RU" dirty="0" smtClean="0"/>
              <a:t>".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Сетевые сообщества АУЕ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Расшифровка АУЕ - «арестантский уклад един», или «</a:t>
            </a:r>
            <a:r>
              <a:rPr lang="ru-RU" dirty="0" err="1" smtClean="0"/>
              <a:t>арестантско-уркаганское</a:t>
            </a:r>
            <a:r>
              <a:rPr lang="ru-RU" dirty="0" smtClean="0"/>
              <a:t> единство».</a:t>
            </a:r>
          </a:p>
          <a:p>
            <a:r>
              <a:rPr lang="ru-RU" dirty="0" smtClean="0"/>
              <a:t>АУЕ это - молодежное движение, которое прославляет тунеядство, культ силы и поощряет грабежи и воровство. </a:t>
            </a:r>
          </a:p>
          <a:p>
            <a:r>
              <a:rPr lang="ru-RU" dirty="0" smtClean="0"/>
              <a:t>Основной принцип – нарушать законы , основная цель - попасть на зону. </a:t>
            </a:r>
          </a:p>
          <a:p>
            <a:r>
              <a:rPr lang="ru-RU" dirty="0" smtClean="0"/>
              <a:t>Движение неформалов АУЕ распространилось в Сибири, Забайкалье и на Дальнем Востоке, продвигается на запад.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Сетевые сообщества АУЕ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Участники группировок требуют мзду со своих одноклассников - так называемые «</a:t>
            </a:r>
            <a:r>
              <a:rPr lang="ru-RU" dirty="0" err="1" smtClean="0"/>
              <a:t>гревы</a:t>
            </a:r>
            <a:r>
              <a:rPr lang="ru-RU" dirty="0" smtClean="0"/>
              <a:t> на зону». Кураторы и идеологи движения – криминальные авторитеты, которые сидят в реальных тюрьмах.</a:t>
            </a:r>
          </a:p>
          <a:p>
            <a:r>
              <a:rPr lang="ru-RU" dirty="0" smtClean="0"/>
              <a:t>Если школьники отказываются платить, «</a:t>
            </a:r>
            <a:r>
              <a:rPr lang="ru-RU" dirty="0" err="1" smtClean="0"/>
              <a:t>ауешники</a:t>
            </a:r>
            <a:r>
              <a:rPr lang="ru-RU" dirty="0" smtClean="0"/>
              <a:t>» пытаются требовать деньги с их родителей. Доходит до грабежей и вымогательств, в некоторых случаях это уже заканчивалось убийствами.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соцсетях</a:t>
            </a:r>
            <a:r>
              <a:rPr lang="ru-RU" dirty="0" smtClean="0"/>
              <a:t> ежедневно появляются десятки специализированных групп, посвященных АУЕ. В них на сегодняшний момент зарегистрированы тысячи подростков.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Принципы сторонников движения АУЕ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Никаких комментариев журналистам и полицейским! - один из самых главных принципов движения.</a:t>
            </a:r>
          </a:p>
          <a:p>
            <a:r>
              <a:rPr lang="ru-RU" dirty="0" smtClean="0"/>
              <a:t>Принцип стратификации. </a:t>
            </a:r>
          </a:p>
          <a:p>
            <a:r>
              <a:rPr lang="ru-RU" dirty="0" smtClean="0"/>
              <a:t>«Тюрьма еще никого не отпускала». Школьников, которые только лишь намереваются покинуть группировку, ждут проблемы. </a:t>
            </a:r>
          </a:p>
          <a:p>
            <a:r>
              <a:rPr lang="ru-RU" dirty="0" smtClean="0"/>
              <a:t>Принцип стигматизации.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Картинки по запросу Группы АУ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500562" cy="3375421"/>
          </a:xfrm>
          <a:prstGeom prst="rect">
            <a:avLst/>
          </a:prstGeom>
          <a:noFill/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0"/>
            <a:ext cx="3429000" cy="3429000"/>
          </a:xfrm>
          <a:prstGeom prst="rect">
            <a:avLst/>
          </a:prstGeom>
        </p:spPr>
      </p:pic>
      <p:pic>
        <p:nvPicPr>
          <p:cNvPr id="7" name="Рисунок 6" descr="people_10_manshort_front_white_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0"/>
            <a:ext cx="3429000" cy="3429000"/>
          </a:xfrm>
          <a:prstGeom prst="rect">
            <a:avLst/>
          </a:prstGeom>
        </p:spPr>
      </p:pic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Рисунок 8" descr="14874342911191120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762000"/>
            <a:ext cx="6096000" cy="6096000"/>
          </a:xfrm>
          <a:prstGeom prst="rect">
            <a:avLst/>
          </a:prstGeom>
        </p:spPr>
      </p:pic>
      <p:pic>
        <p:nvPicPr>
          <p:cNvPr id="10" name="Рисунок 9" descr="Без назван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993" y="785795"/>
            <a:ext cx="5715008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Constantia" pitchFamily="18" charset="0"/>
              </a:rPr>
              <a:t>Проблема в цифрах</a:t>
            </a:r>
            <a:endParaRPr lang="ru-RU" sz="5400" b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onstantia" pitchFamily="18" charset="0"/>
              </a:rPr>
              <a:t>Что родители знают о наркомании?</a:t>
            </a:r>
          </a:p>
          <a:p>
            <a:r>
              <a:rPr lang="ru-RU" sz="3600" dirty="0" smtClean="0">
                <a:latin typeface="Constantia" pitchFamily="18" charset="0"/>
              </a:rPr>
              <a:t>Что родители знают о молодежных субкультурах?</a:t>
            </a:r>
          </a:p>
          <a:p>
            <a:r>
              <a:rPr lang="ru-RU" sz="3600" dirty="0" smtClean="0">
                <a:latin typeface="Constantia" pitchFamily="18" charset="0"/>
              </a:rPr>
              <a:t>Что родители знают о зависимости от социальных сетей?</a:t>
            </a:r>
            <a:endParaRPr lang="ru-RU" sz="3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Консультирование родителей: стратегия группового  информирования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Где? На классных часах, собраниях.</a:t>
            </a:r>
          </a:p>
          <a:p>
            <a:r>
              <a:rPr lang="ru-RU" dirty="0" smtClean="0"/>
              <a:t>Когда? В соответствии с расписанием.</a:t>
            </a:r>
          </a:p>
          <a:p>
            <a:r>
              <a:rPr lang="ru-RU" dirty="0" smtClean="0"/>
              <a:t>Как? Рассказ, демонстрация, диалог, беседа.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Консультирование родителей: стратегия индивидуального информирования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Где? На приеме.</a:t>
            </a:r>
          </a:p>
          <a:p>
            <a:r>
              <a:rPr lang="ru-RU" dirty="0" smtClean="0"/>
              <a:t>Когда? Когда обратятся. </a:t>
            </a:r>
          </a:p>
          <a:p>
            <a:r>
              <a:rPr lang="ru-RU" dirty="0" smtClean="0"/>
              <a:t>Как? Рассказ, диалог, беседа.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Консультирование родителей: нужна новая стратегия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Традиционная стратегия консультирования: </a:t>
            </a:r>
          </a:p>
          <a:p>
            <a:r>
              <a:rPr lang="ru-RU" dirty="0" smtClean="0"/>
              <a:t>КОНСУЛЬТАНТ                      КОНСУЛЬТИРУЕМЫЙ</a:t>
            </a:r>
          </a:p>
          <a:p>
            <a:endParaRPr lang="ru-RU" dirty="0" smtClean="0"/>
          </a:p>
          <a:p>
            <a:r>
              <a:rPr lang="ru-RU" dirty="0" smtClean="0"/>
              <a:t>Стратегия  консультирования с включением проективно-рекурсивной деятельности</a:t>
            </a:r>
          </a:p>
          <a:p>
            <a:r>
              <a:rPr lang="ru-RU" dirty="0" smtClean="0"/>
              <a:t>ПРОБЛЕМА              ПРОЕКЦИЯ          РЕКУРСИЯ</a:t>
            </a:r>
          </a:p>
          <a:p>
            <a:r>
              <a:rPr lang="ru-RU" dirty="0" smtClean="0"/>
              <a:t>                                     </a:t>
            </a:r>
          </a:p>
          <a:p>
            <a:r>
              <a:rPr lang="ru-RU" dirty="0" smtClean="0"/>
              <a:t>ПРОДУКТ</a:t>
            </a:r>
          </a:p>
          <a:p>
            <a:endParaRPr lang="ru-RU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357554" y="2643182"/>
            <a:ext cx="1571636" cy="15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987824" y="4437112"/>
            <a:ext cx="642942" cy="15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96136" y="4437112"/>
            <a:ext cx="642942" cy="15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411760" y="4653136"/>
            <a:ext cx="4357718" cy="78581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1262706" y="4938094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sz="3200" dirty="0" smtClean="0">
              <a:latin typeface="Constant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Благодарю за внимание!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latin typeface="Constant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родители знают о наркомании?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8358246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Оценка уровня риска употребления наркотиков Вашим ребенком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28596" y="1662112"/>
          <a:ext cx="8215370" cy="448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Ваше мнение о наличии опыта употребления Вашим ребенком наркотиков (один раз и более)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+mn-lt"/>
              </a:rPr>
              <a:t>Ваши действия в случае возникновения подозрения, что Ваш ребенок употребляет наркотики</a:t>
            </a:r>
            <a:endParaRPr lang="ru-RU" sz="2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4282" y="1857364"/>
          <a:ext cx="8715436" cy="471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+mn-lt"/>
              </a:rPr>
              <a:t>Молодежные  субкультуры и </a:t>
            </a:r>
            <a:r>
              <a:rPr lang="ru-RU" sz="3200" dirty="0" err="1" smtClean="0">
                <a:latin typeface="+mn-lt"/>
              </a:rPr>
              <a:t>девиантное</a:t>
            </a:r>
            <a:r>
              <a:rPr lang="ru-RU" sz="3200" dirty="0" smtClean="0">
                <a:latin typeface="+mn-lt"/>
              </a:rPr>
              <a:t> поведение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Субкультура – система ценностей и норм, отличающих данную группу от большинства других членов общества.</a:t>
            </a:r>
          </a:p>
          <a:p>
            <a:r>
              <a:rPr lang="ru-RU" dirty="0" smtClean="0"/>
              <a:t> Основные характеристики субкультуры: оппозиционное (но не обязательно враждебное) мировоззрение, своеобразная манера поведения, особые стили одежды и причесок и т.д.</a:t>
            </a:r>
          </a:p>
          <a:p>
            <a:r>
              <a:rPr lang="ru-RU" dirty="0" smtClean="0"/>
              <a:t>Молодежь  развивает собственную субкультуру с особым нравственным климатом, жаргоном, модой, музыкой и др.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Субкультура </a:t>
            </a:r>
            <a:r>
              <a:rPr lang="ru-RU" sz="3600" dirty="0" err="1" smtClean="0"/>
              <a:t>вижел</a:t>
            </a:r>
            <a:r>
              <a:rPr lang="ru-RU" sz="3600" dirty="0" smtClean="0"/>
              <a:t> </a:t>
            </a:r>
            <a:r>
              <a:rPr lang="ru-RU" sz="3600" dirty="0" err="1" smtClean="0"/>
              <a:t>кей</a:t>
            </a:r>
            <a:r>
              <a:rPr lang="ru-RU" sz="3600" dirty="0" smtClean="0"/>
              <a:t>: визуальный шок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 Основателем субкультуры </a:t>
            </a:r>
            <a:r>
              <a:rPr lang="ru-RU" dirty="0" err="1" smtClean="0"/>
              <a:t>visual</a:t>
            </a:r>
            <a:r>
              <a:rPr lang="ru-RU" dirty="0" smtClean="0"/>
              <a:t> </a:t>
            </a:r>
            <a:r>
              <a:rPr lang="ru-RU" dirty="0" err="1" smtClean="0"/>
              <a:t>kei</a:t>
            </a:r>
            <a:r>
              <a:rPr lang="ru-RU" dirty="0" smtClean="0"/>
              <a:t> считается </a:t>
            </a:r>
            <a:r>
              <a:rPr lang="ru-RU" dirty="0" err="1" smtClean="0"/>
              <a:t>Мацумото</a:t>
            </a:r>
            <a:r>
              <a:rPr lang="ru-RU" dirty="0" smtClean="0"/>
              <a:t> </a:t>
            </a:r>
            <a:r>
              <a:rPr lang="ru-RU" dirty="0" err="1" smtClean="0"/>
              <a:t>Хидэто</a:t>
            </a:r>
            <a:r>
              <a:rPr lang="ru-RU" dirty="0" smtClean="0"/>
              <a:t> известный как </a:t>
            </a:r>
            <a:r>
              <a:rPr lang="ru-RU" dirty="0" err="1" smtClean="0"/>
              <a:t>Хидэ</a:t>
            </a:r>
            <a:r>
              <a:rPr lang="ru-RU" dirty="0" smtClean="0"/>
              <a:t>, который был сильно впечатлен альбомом группы </a:t>
            </a:r>
            <a:r>
              <a:rPr lang="ru-RU" dirty="0" err="1" smtClean="0"/>
              <a:t>Kiss</a:t>
            </a:r>
            <a:r>
              <a:rPr lang="ru-RU" dirty="0" smtClean="0"/>
              <a:t> «</a:t>
            </a:r>
            <a:r>
              <a:rPr lang="ru-RU" dirty="0" err="1" smtClean="0"/>
              <a:t>Alive</a:t>
            </a:r>
            <a:r>
              <a:rPr lang="ru-RU" dirty="0" smtClean="0"/>
              <a:t>!». В 1982 году группа «X </a:t>
            </a:r>
            <a:r>
              <a:rPr lang="ru-RU" dirty="0" err="1" smtClean="0"/>
              <a:t>Japan</a:t>
            </a:r>
            <a:r>
              <a:rPr lang="ru-RU" dirty="0" smtClean="0"/>
              <a:t>» </a:t>
            </a:r>
            <a:r>
              <a:rPr lang="ru-RU" dirty="0" err="1" smtClean="0"/>
              <a:t>c</a:t>
            </a:r>
            <a:r>
              <a:rPr lang="ru-RU" dirty="0" smtClean="0"/>
              <a:t> </a:t>
            </a:r>
            <a:r>
              <a:rPr lang="ru-RU" dirty="0" err="1" smtClean="0"/>
              <a:t>Хидэ</a:t>
            </a:r>
            <a:r>
              <a:rPr lang="ru-RU" dirty="0" smtClean="0"/>
              <a:t> в роли вокалиста стала первым японским </a:t>
            </a:r>
            <a:r>
              <a:rPr lang="ru-RU" dirty="0" err="1" smtClean="0"/>
              <a:t>рок-коллективом</a:t>
            </a:r>
            <a:r>
              <a:rPr lang="ru-RU" dirty="0" smtClean="0"/>
              <a:t>, вышедшим на мировую сцену. Именно группа «X </a:t>
            </a:r>
            <a:r>
              <a:rPr lang="ru-RU" dirty="0" err="1" smtClean="0"/>
              <a:t>Japan</a:t>
            </a:r>
            <a:r>
              <a:rPr lang="ru-RU" dirty="0" smtClean="0"/>
              <a:t>» стала прародительницей стиля </a:t>
            </a:r>
            <a:r>
              <a:rPr lang="ru-RU" dirty="0" err="1" smtClean="0"/>
              <a:t>visual</a:t>
            </a:r>
            <a:r>
              <a:rPr lang="ru-RU" dirty="0" smtClean="0"/>
              <a:t> </a:t>
            </a:r>
            <a:r>
              <a:rPr lang="ru-RU" dirty="0" err="1" smtClean="0"/>
              <a:t>kei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Сумасшедшие парики, цветные линзы, красная и черная помада, длинные накладные ногти, викторианские платья, </a:t>
            </a:r>
            <a:r>
              <a:rPr lang="ru-RU" dirty="0" err="1" smtClean="0"/>
              <a:t>ренессанские</a:t>
            </a:r>
            <a:r>
              <a:rPr lang="ru-RU" dirty="0" smtClean="0"/>
              <a:t> сюртуки, камзолы, расшитые золотыми нитями, кимоно, традиционные японские зонтики, </a:t>
            </a:r>
            <a:r>
              <a:rPr lang="ru-RU" dirty="0" err="1" smtClean="0"/>
              <a:t>эльфийские</a:t>
            </a:r>
            <a:r>
              <a:rPr lang="ru-RU" dirty="0" smtClean="0"/>
              <a:t> уши, вампирские клыки, кружева, гипюр, латекс, атлас, бархат, перья, цепи, шипы, ошейники, </a:t>
            </a:r>
            <a:r>
              <a:rPr lang="ru-RU" dirty="0" err="1" smtClean="0"/>
              <a:t>пирсинг</a:t>
            </a:r>
            <a:r>
              <a:rPr lang="ru-RU" dirty="0" smtClean="0"/>
              <a:t>, модификации тела .</a:t>
            </a:r>
          </a:p>
          <a:p>
            <a:r>
              <a:rPr lang="ru-RU" dirty="0" smtClean="0"/>
              <a:t>Подчеркнуто андрогинный стиль. </a:t>
            </a:r>
          </a:p>
          <a:p>
            <a:r>
              <a:rPr lang="ru-RU" dirty="0" smtClean="0"/>
              <a:t>Наркотики не </a:t>
            </a:r>
            <a:r>
              <a:rPr lang="ru-RU" dirty="0" err="1" smtClean="0"/>
              <a:t>пропагадируют</a:t>
            </a:r>
            <a:r>
              <a:rPr lang="ru-RU" dirty="0" smtClean="0"/>
              <a:t>, но многие музыканты этого направления их употребляли.</a:t>
            </a:r>
          </a:p>
          <a:p>
            <a:endParaRPr lang="ru-RU" dirty="0"/>
          </a:p>
        </p:txBody>
      </p:sp>
      <p:pic>
        <p:nvPicPr>
          <p:cNvPr id="4" name="Рисунок 3" descr="62554321_Visual_kei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000240"/>
            <a:ext cx="7929617" cy="4429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Субкультура «</a:t>
            </a:r>
            <a:r>
              <a:rPr lang="ru-RU" dirty="0" err="1" smtClean="0"/>
              <a:t>Ванильки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Их мировоззрение строится на трёх идеях. </a:t>
            </a:r>
            <a:r>
              <a:rPr lang="ru-RU" i="1" dirty="0" smtClean="0"/>
              <a:t>Во-первых, </a:t>
            </a:r>
            <a:r>
              <a:rPr lang="ru-RU" dirty="0" smtClean="0"/>
              <a:t>это подчёркивание женственности, нежности, слабости (любовь к кружевам, пастельным тонам, каблукам и лёгкому макияжу). </a:t>
            </a:r>
          </a:p>
          <a:p>
            <a:r>
              <a:rPr lang="ru-RU" dirty="0" smtClean="0"/>
              <a:t>Вторая особенность – любовь к депрессивности, скрытому трагизму. Любая субкультура так или иначе бунтует против общества, но у ванильных это «тихий бунт» – уход в себя, отстранение от общества. </a:t>
            </a:r>
          </a:p>
          <a:p>
            <a:r>
              <a:rPr lang="ru-RU" dirty="0" smtClean="0"/>
              <a:t>Третья особенность в том, что ванильные выбирают особый тип одежды. Часто это </a:t>
            </a:r>
            <a:r>
              <a:rPr lang="ru-RU" dirty="0" err="1" smtClean="0"/>
              <a:t>принт</a:t>
            </a:r>
            <a:r>
              <a:rPr lang="ru-RU" dirty="0" smtClean="0"/>
              <a:t> с британским флагом или надпись «I </a:t>
            </a:r>
            <a:r>
              <a:rPr lang="ru-RU" dirty="0" err="1" smtClean="0"/>
              <a:t>love</a:t>
            </a:r>
            <a:r>
              <a:rPr lang="ru-RU" dirty="0" smtClean="0"/>
              <a:t> NY», больше очки, неаккуратный пучок волос. Считается, что ванильные – предшественники всем известных хипстеров.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ваниль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000240"/>
            <a:ext cx="2786082" cy="4000528"/>
          </a:xfrm>
          <a:prstGeom prst="rect">
            <a:avLst/>
          </a:prstGeom>
        </p:spPr>
      </p:pic>
      <p:pic>
        <p:nvPicPr>
          <p:cNvPr id="5" name="Рисунок 4" descr="Распространенный образ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000240"/>
            <a:ext cx="4621539" cy="400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Другая 1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6070</TotalTime>
  <Words>667</Words>
  <Application>Microsoft Office PowerPoint</Application>
  <PresentationFormat>Экран (4:3)</PresentationFormat>
  <Paragraphs>95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Слайд 1</vt:lpstr>
      <vt:lpstr>Проблема в цифрах</vt:lpstr>
      <vt:lpstr>Что родители знают о наркомании?</vt:lpstr>
      <vt:lpstr>Оценка уровня риска употребления наркотиков Вашим ребенком</vt:lpstr>
      <vt:lpstr>Ваше мнение о наличии опыта употребления Вашим ребенком наркотиков (один раз и более)</vt:lpstr>
      <vt:lpstr>Ваши действия в случае возникновения подозрения, что Ваш ребенок употребляет наркотики</vt:lpstr>
      <vt:lpstr>Молодежные  субкультуры и девиантное поведение</vt:lpstr>
      <vt:lpstr>Субкультура вижел кей: визуальный шок</vt:lpstr>
      <vt:lpstr>Субкультура «Ванильки»</vt:lpstr>
      <vt:lpstr>Субкультура «Ванильки»</vt:lpstr>
      <vt:lpstr>Другие субкультуры</vt:lpstr>
      <vt:lpstr>Зависимость от социальных сетей</vt:lpstr>
      <vt:lpstr>Что знают родители о зависимости детей  от социальных сетей</vt:lpstr>
      <vt:lpstr>«Группы смерти» в социальных сетях</vt:lpstr>
      <vt:lpstr>«Группы смерти» в социальных сетях: игры</vt:lpstr>
      <vt:lpstr>«Группы смерти» в социальных сетях: игры</vt:lpstr>
      <vt:lpstr>Сетевые сообщества АУЕ</vt:lpstr>
      <vt:lpstr>Сетевые сообщества АУЕ</vt:lpstr>
      <vt:lpstr>Принципы сторонников движения АУЕ</vt:lpstr>
      <vt:lpstr>Консультирование родителей: стратегия группового  информирования</vt:lpstr>
      <vt:lpstr>Консультирование родителей: стратегия индивидуального информирования</vt:lpstr>
      <vt:lpstr>Консультирование родителей: нужна новая стратегия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ИДОиПК</dc:creator>
  <cp:lastModifiedBy>hlp</cp:lastModifiedBy>
  <cp:revision>164</cp:revision>
  <dcterms:created xsi:type="dcterms:W3CDTF">2017-08-15T16:42:12Z</dcterms:created>
  <dcterms:modified xsi:type="dcterms:W3CDTF">2017-11-02T02:29:49Z</dcterms:modified>
</cp:coreProperties>
</file>