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6" r:id="rId1"/>
  </p:sldMasterIdLst>
  <p:notesMasterIdLst>
    <p:notesMasterId r:id="rId34"/>
  </p:notesMasterIdLst>
  <p:handoutMasterIdLst>
    <p:handoutMasterId r:id="rId35"/>
  </p:handoutMasterIdLst>
  <p:sldIdLst>
    <p:sldId id="256" r:id="rId2"/>
    <p:sldId id="432" r:id="rId3"/>
    <p:sldId id="452" r:id="rId4"/>
    <p:sldId id="427" r:id="rId5"/>
    <p:sldId id="433" r:id="rId6"/>
    <p:sldId id="385" r:id="rId7"/>
    <p:sldId id="386" r:id="rId8"/>
    <p:sldId id="453" r:id="rId9"/>
    <p:sldId id="450" r:id="rId10"/>
    <p:sldId id="451" r:id="rId11"/>
    <p:sldId id="382" r:id="rId12"/>
    <p:sldId id="454" r:id="rId13"/>
    <p:sldId id="455" r:id="rId14"/>
    <p:sldId id="456" r:id="rId15"/>
    <p:sldId id="457" r:id="rId16"/>
    <p:sldId id="458" r:id="rId17"/>
    <p:sldId id="434" r:id="rId18"/>
    <p:sldId id="435" r:id="rId19"/>
    <p:sldId id="436" r:id="rId20"/>
    <p:sldId id="437" r:id="rId21"/>
    <p:sldId id="438" r:id="rId22"/>
    <p:sldId id="383" r:id="rId23"/>
    <p:sldId id="441" r:id="rId24"/>
    <p:sldId id="442" r:id="rId25"/>
    <p:sldId id="443" r:id="rId26"/>
    <p:sldId id="446" r:id="rId27"/>
    <p:sldId id="444" r:id="rId28"/>
    <p:sldId id="445" r:id="rId29"/>
    <p:sldId id="384" r:id="rId30"/>
    <p:sldId id="447" r:id="rId31"/>
    <p:sldId id="460" r:id="rId32"/>
    <p:sldId id="45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Vinnikova" initials="V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8F00"/>
    <a:srgbClr val="CC0066"/>
    <a:srgbClr val="00602B"/>
    <a:srgbClr val="375517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2" autoAdjust="0"/>
    <p:restoredTop sz="91612" autoAdjust="0"/>
  </p:normalViewPr>
  <p:slideViewPr>
    <p:cSldViewPr>
      <p:cViewPr>
        <p:scale>
          <a:sx n="111" d="100"/>
          <a:sy n="111" d="100"/>
        </p:scale>
        <p:origin x="3216" y="9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0;&#1056;&#1059;-5\Desktop\&#1087;&#1088;&#1077;&#1079;&#1077;&#1085;&#1090;&#1072;&#1094;&#1080;&#1080;%202016\&#1089;&#1090;&#1072;&#1090;&#1080;&#1089;&#1090;&#1080;&#1082;&#1072;%2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71339295633819"/>
          <c:y val="0.0286019024201991"/>
          <c:w val="0.931108117616562"/>
          <c:h val="0.8176973391845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Наркомания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</c:numCache>
            </c:numRef>
          </c:cat>
          <c:val>
            <c:numRef>
              <c:f>Лист1!$B$2:$B$13</c:f>
              <c:numCache>
                <c:formatCode>0.0</c:formatCode>
                <c:ptCount val="12"/>
                <c:pt idx="0">
                  <c:v>241.2687911111292</c:v>
                </c:pt>
                <c:pt idx="1">
                  <c:v>244.856965278423</c:v>
                </c:pt>
                <c:pt idx="2">
                  <c:v>249.4224410248447</c:v>
                </c:pt>
                <c:pt idx="3">
                  <c:v>250.8855718801998</c:v>
                </c:pt>
                <c:pt idx="4">
                  <c:v>250.557219284452</c:v>
                </c:pt>
                <c:pt idx="5">
                  <c:v>245.6683991489153</c:v>
                </c:pt>
                <c:pt idx="6">
                  <c:v>237.351598242507</c:v>
                </c:pt>
                <c:pt idx="7">
                  <c:v>232.300979120216</c:v>
                </c:pt>
                <c:pt idx="8">
                  <c:v>227.1905697067702</c:v>
                </c:pt>
                <c:pt idx="9">
                  <c:v>220.0</c:v>
                </c:pt>
                <c:pt idx="10">
                  <c:v>213.2</c:v>
                </c:pt>
                <c:pt idx="11">
                  <c:v>199.53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пагубное употребление наркотиков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161671851275785"/>
                  <c:y val="0.006961945748717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32276969225642"/>
                  <c:y val="-0.00464129716581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91066733325927"/>
                  <c:y val="0.011603242914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151741147880466"/>
                  <c:y val="0.0139239993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146974410250713"/>
                  <c:y val="0.006961945748717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11757952820057"/>
                  <c:y val="0.00464129716581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231186775043013"/>
                  <c:y val="0.00232032506406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185902767560361"/>
                  <c:y val="-0.002891299873784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011757952820057"/>
                  <c:y val="-0.002320648582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0118771838164128"/>
                  <c:y val="0.0005707471483132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00893765427029847"/>
                  <c:y val="0.0121739660984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0132276969225642"/>
                  <c:y val="-0.00232064858290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</c:numCache>
            </c:numRef>
          </c:cat>
          <c:val>
            <c:numRef>
              <c:f>Лист1!$C$2:$C$13</c:f>
              <c:numCache>
                <c:formatCode>0.0</c:formatCode>
                <c:ptCount val="12"/>
                <c:pt idx="0">
                  <c:v>110.2706448321767</c:v>
                </c:pt>
                <c:pt idx="1">
                  <c:v>117.1425552096997</c:v>
                </c:pt>
                <c:pt idx="2">
                  <c:v>127.1565111007037</c:v>
                </c:pt>
                <c:pt idx="3">
                  <c:v>134.1276637313398</c:v>
                </c:pt>
                <c:pt idx="4">
                  <c:v>138.328618015284</c:v>
                </c:pt>
                <c:pt idx="5">
                  <c:v>137.3088772627032</c:v>
                </c:pt>
                <c:pt idx="6">
                  <c:v>135.7601897715982</c:v>
                </c:pt>
                <c:pt idx="7">
                  <c:v>140.192449223428</c:v>
                </c:pt>
                <c:pt idx="8">
                  <c:v>144.5610404884554</c:v>
                </c:pt>
                <c:pt idx="9">
                  <c:v>154.1</c:v>
                </c:pt>
                <c:pt idx="10">
                  <c:v>159.1</c:v>
                </c:pt>
                <c:pt idx="11">
                  <c:v>138.92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3312304"/>
        <c:axId val="2112267792"/>
      </c:barChart>
      <c:catAx>
        <c:axId val="-214331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112267792"/>
        <c:crosses val="autoZero"/>
        <c:auto val="1"/>
        <c:lblAlgn val="ctr"/>
        <c:lblOffset val="100"/>
        <c:noMultiLvlLbl val="0"/>
      </c:catAx>
      <c:valAx>
        <c:axId val="211226779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-2143312304"/>
        <c:crosses val="autoZero"/>
        <c:crossBetween val="between"/>
      </c:valAx>
      <c:spPr>
        <a:noFill/>
        <a:ln w="25402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79365364632688"/>
          <c:y val="0.143613997132148"/>
          <c:w val="0.792680479954038"/>
          <c:h val="0.664488105121045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118926399825022"/>
                  <c:y val="-0.03265310586176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49898184601925"/>
                  <c:y val="0.01064596092155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Лист1!$D$89:$D$90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Лист1!$E$89:$E$90</c:f>
              <c:numCache>
                <c:formatCode>General</c:formatCode>
                <c:ptCount val="2"/>
                <c:pt idx="0">
                  <c:v>81.7</c:v>
                </c:pt>
                <c:pt idx="1">
                  <c:v>18.3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0877773403324585"/>
                  <c:y val="0.109751385243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110297462817148"/>
                  <c:y val="0.123484251968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732365485564304"/>
                  <c:y val="-0.0511617818606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Лист1!$B$2:$B$5</c:f>
              <c:strCache>
                <c:ptCount val="4"/>
                <c:pt idx="0">
                  <c:v>опиоиды</c:v>
                </c:pt>
                <c:pt idx="1">
                  <c:v>каннабиноиды</c:v>
                </c:pt>
                <c:pt idx="2">
                  <c:v>психостимуляторы</c:v>
                </c:pt>
                <c:pt idx="3">
                  <c:v>другие наркотики и их сочетания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0.739</c:v>
                </c:pt>
                <c:pt idx="1">
                  <c:v>0.091</c:v>
                </c:pt>
                <c:pt idx="2">
                  <c:v>0.041</c:v>
                </c:pt>
                <c:pt idx="3">
                  <c:v>0.129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5020049577136"/>
          <c:y val="0.254215732651813"/>
          <c:w val="0.335720691163605"/>
          <c:h val="0.732887122585845"/>
        </c:manualLayout>
      </c:layout>
      <c:overlay val="0"/>
      <c:txPr>
        <a:bodyPr/>
        <a:lstStyle/>
        <a:p>
          <a:pPr>
            <a:defRPr sz="20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9433409282384"/>
          <c:y val="0.0104250507379578"/>
          <c:w val="0.614698486249016"/>
          <c:h val="0.9895749492620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персонал </c:v>
                </c:pt>
              </c:strCache>
            </c:strRef>
          </c:tx>
          <c:explosion val="66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особо опасные условия труда </c:v>
                </c:pt>
                <c:pt idx="1">
                  <c:v>иной персонал 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60164950422779"/>
          <c:y val="0.654751899831174"/>
          <c:w val="0.679670099154442"/>
          <c:h val="0.1048223334648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выявления наркопатологии и факторов риска, абс.,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020795673833496"/>
          <c:y val="0.0285930632143269"/>
          <c:w val="0.844558275128676"/>
          <c:h val="0.596137071922201"/>
        </c:manualLayout>
      </c:layout>
      <c:ofPieChart>
        <c:ofPieType val="pie"/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05-431D-AE74-84B3C166AB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05-431D-AE74-84B3C166AB75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05-431D-AE74-84B3C166AB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305-431D-AE74-84B3C166AB75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rgbClr val="00B05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305-431D-AE74-84B3C166AB7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305-431D-AE74-84B3C166AB75}"/>
              </c:ext>
            </c:extLst>
          </c:dPt>
          <c:dPt>
            <c:idx val="6"/>
            <c:bubble3D val="0"/>
            <c:spPr>
              <a:solidFill>
                <a:srgbClr val="002060"/>
              </a:solidFill>
              <a:ln w="19050">
                <a:solidFill>
                  <a:srgbClr val="0020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305-431D-AE74-84B3C166AB7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305-431D-AE74-84B3C166AB75}"/>
              </c:ext>
            </c:extLst>
          </c:dPt>
          <c:dLbls>
            <c:dLbl>
              <c:idx val="0"/>
              <c:layout>
                <c:manualLayout>
                  <c:x val="0.0347779851280079"/>
                  <c:y val="0.00021520945210062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305-431D-AE74-84B3C166AB7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360428038696427"/>
                  <c:y val="0.079732835686404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305-431D-AE74-84B3C166AB7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0139256546420069"/>
                  <c:y val="0.074941618213216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305-431D-AE74-84B3C166AB7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00220960751999023"/>
                  <c:y val="-0.0066145957107474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305-431D-AE74-84B3C166AB7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05370194340504"/>
                  <c:y val="-0.119074283884656"/>
                </c:manualLayout>
              </c:layout>
              <c:tx>
                <c:rich>
                  <a:bodyPr/>
                  <a:lstStyle/>
                  <a:p>
                    <a:r>
                      <a:rPr lang="fi-FI" dirty="0" smtClean="0"/>
                      <a:t>43; </a:t>
                    </a:r>
                    <a:r>
                      <a:rPr lang="fi-FI" dirty="0"/>
                      <a:t>2,95%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305-431D-AE74-84B3C166AB75}"/>
                </c:ex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Лист2!$B$56:$B$62</c:f>
              <c:strCache>
                <c:ptCount val="7"/>
                <c:pt idx="0">
                  <c:v>Здоровы и не имеют факторов риска</c:v>
                </c:pt>
                <c:pt idx="1">
                  <c:v>Алкоголизм</c:v>
                </c:pt>
                <c:pt idx="2">
                  <c:v>Наркомания</c:v>
                </c:pt>
                <c:pt idx="3">
                  <c:v>Вредные последствия потребления алкоголя</c:v>
                </c:pt>
                <c:pt idx="4">
                  <c:v>Вредные последствия потребления наркотиков</c:v>
                </c:pt>
                <c:pt idx="5">
                  <c:v>Потребление алкоголя</c:v>
                </c:pt>
                <c:pt idx="6">
                  <c:v>Потребление наркотикив</c:v>
                </c:pt>
              </c:strCache>
            </c:strRef>
          </c:cat>
          <c:val>
            <c:numRef>
              <c:f>Лист2!$C$56:$C$62</c:f>
              <c:numCache>
                <c:formatCode>General</c:formatCode>
                <c:ptCount val="7"/>
                <c:pt idx="0">
                  <c:v>1417.0</c:v>
                </c:pt>
                <c:pt idx="1">
                  <c:v>4.0</c:v>
                </c:pt>
                <c:pt idx="2">
                  <c:v>1.0</c:v>
                </c:pt>
                <c:pt idx="3">
                  <c:v>13.0</c:v>
                </c:pt>
                <c:pt idx="4">
                  <c:v>3.0</c:v>
                </c:pt>
                <c:pt idx="5">
                  <c:v>20.0</c:v>
                </c:pt>
                <c:pt idx="6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305-431D-AE74-84B3C166A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6"/>
        <c:splitType val="pos"/>
        <c:splitPos val="6.0"/>
        <c:secondPieSize val="57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0807500214591593"/>
          <c:y val="0.575514317128904"/>
          <c:w val="0.991839638087305"/>
          <c:h val="0.244922635329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0DAD1-D116-49AD-B35D-0D60F59180F8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A70E7DBE-70D9-4AC1-A05F-0B78228FD18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Стационарная помощь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AB11585-6C22-47A6-87CD-A0855825D440}" type="parTrans" cxnId="{8385F218-847D-4E7B-BB21-F578D797E50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0ABD891-16E1-4094-A5AB-892B58EDC110}" type="sibTrans" cxnId="{8385F218-847D-4E7B-BB21-F578D797E50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D6EE734-94E9-49C9-BFF2-B2CFAB051A6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Психотерапия и амбулаторная помощь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D3CC4EE-DB02-4C15-BBD9-04B8B8B508EB}" type="parTrans" cxnId="{DDCD0B65-587F-4C7A-9B30-8573839ED7B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35528A6-34B6-4BCC-A020-418A92E5E0FC}" type="sibTrans" cxnId="{DDCD0B65-587F-4C7A-9B30-8573839ED7B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26CCAAE-A656-4495-BE3D-5F49A0CCB34A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bg1">
            <a:lumMod val="75000"/>
          </a:schemeClr>
        </a:solidFill>
      </dgm:spPr>
      <dgm:t>
        <a:bodyPr anchor="t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Профилактика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4FEDBD8-6C2F-4A01-A3E1-116B5D53EA5E}" type="parTrans" cxnId="{D7D269FC-C76B-45C0-8C03-F9080496A5E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3BA79E1-2FE1-4BE2-86EC-9060A5CE9705}" type="sibTrans" cxnId="{D7D269FC-C76B-45C0-8C03-F9080496A5E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9A1E829-456E-4707-93DC-7BB26D41C6FE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Реабилитация</a:t>
          </a:r>
          <a:endParaRPr lang="en-US" sz="2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endParaRPr lang="ru-RU" dirty="0"/>
        </a:p>
      </dgm:t>
    </dgm:pt>
    <dgm:pt modelId="{2251679E-5AEA-46CC-81D9-2ACCCA454EF2}" type="parTrans" cxnId="{00866E45-9242-450D-A28B-39EBF33C30C1}">
      <dgm:prSet/>
      <dgm:spPr/>
      <dgm:t>
        <a:bodyPr/>
        <a:lstStyle/>
        <a:p>
          <a:endParaRPr lang="ru-RU"/>
        </a:p>
      </dgm:t>
    </dgm:pt>
    <dgm:pt modelId="{753DC71D-B3D4-455C-BFF8-E0DB108C1817}" type="sibTrans" cxnId="{00866E45-9242-450D-A28B-39EBF33C30C1}">
      <dgm:prSet/>
      <dgm:spPr/>
      <dgm:t>
        <a:bodyPr/>
        <a:lstStyle/>
        <a:p>
          <a:endParaRPr lang="ru-RU"/>
        </a:p>
      </dgm:t>
    </dgm:pt>
    <dgm:pt modelId="{9C05837F-D9B0-43A6-8C7E-1CBB9B9201C4}" type="pres">
      <dgm:prSet presAssocID="{B3B0DAD1-D116-49AD-B35D-0D60F59180F8}" presName="Name0" presStyleCnt="0">
        <dgm:presLayoutVars>
          <dgm:dir/>
          <dgm:animLvl val="lvl"/>
          <dgm:resizeHandles val="exact"/>
        </dgm:presLayoutVars>
      </dgm:prSet>
      <dgm:spPr/>
    </dgm:pt>
    <dgm:pt modelId="{750471D4-4960-4FBF-9386-39F6E8F4B271}" type="pres">
      <dgm:prSet presAssocID="{A70E7DBE-70D9-4AC1-A05F-0B78228FD18A}" presName="Name8" presStyleCnt="0"/>
      <dgm:spPr/>
    </dgm:pt>
    <dgm:pt modelId="{488FA11F-7DBF-436D-8C81-7CD00B8DFD20}" type="pres">
      <dgm:prSet presAssocID="{A70E7DBE-70D9-4AC1-A05F-0B78228FD18A}" presName="level" presStyleLbl="node1" presStyleIdx="0" presStyleCnt="4" custScaleY="832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6BA4F-31E9-4C56-84CD-DB369319912F}" type="pres">
      <dgm:prSet presAssocID="{A70E7DBE-70D9-4AC1-A05F-0B78228FD1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E1C5B-3C6B-4471-95EA-2D242DB0F57E}" type="pres">
      <dgm:prSet presAssocID="{5D6EE734-94E9-49C9-BFF2-B2CFAB051A6C}" presName="Name8" presStyleCnt="0"/>
      <dgm:spPr/>
    </dgm:pt>
    <dgm:pt modelId="{1FB2ED21-D34F-4FCB-A664-CEF165C32FF9}" type="pres">
      <dgm:prSet presAssocID="{5D6EE734-94E9-49C9-BFF2-B2CFAB051A6C}" presName="level" presStyleLbl="node1" presStyleIdx="1" presStyleCnt="4" custScaleY="646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DF85A-2A4F-4076-8A09-D90EB8803B80}" type="pres">
      <dgm:prSet presAssocID="{5D6EE734-94E9-49C9-BFF2-B2CFAB051A6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5D6F8-7BE3-4386-A353-418E869EB3A0}" type="pres">
      <dgm:prSet presAssocID="{59A1E829-456E-4707-93DC-7BB26D41C6FE}" presName="Name8" presStyleCnt="0"/>
      <dgm:spPr/>
    </dgm:pt>
    <dgm:pt modelId="{20EE921A-0D03-40EF-B6DC-B33DEE8ABD16}" type="pres">
      <dgm:prSet presAssocID="{59A1E829-456E-4707-93DC-7BB26D41C6FE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A28D4-C3BE-43E8-A96B-AED3724A6E09}" type="pres">
      <dgm:prSet presAssocID="{59A1E829-456E-4707-93DC-7BB26D41C6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7BB92-095A-46D3-BB7D-03A163CF522D}" type="pres">
      <dgm:prSet presAssocID="{826CCAAE-A656-4495-BE3D-5F49A0CCB34A}" presName="Name8" presStyleCnt="0"/>
      <dgm:spPr/>
    </dgm:pt>
    <dgm:pt modelId="{07189A4F-FCD3-4D0F-9418-3CCFEF600C4A}" type="pres">
      <dgm:prSet presAssocID="{826CCAAE-A656-4495-BE3D-5F49A0CCB34A}" presName="level" presStyleLbl="node1" presStyleIdx="3" presStyleCnt="4" custScaleX="100823" custScaleY="1024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B9974-D910-4559-B0EC-BBDFD625495F}" type="pres">
      <dgm:prSet presAssocID="{826CCAAE-A656-4495-BE3D-5F49A0CCB3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4C69C9-20C6-4FE7-B0B1-853BEC5D9B77}" type="presOf" srcId="{B3B0DAD1-D116-49AD-B35D-0D60F59180F8}" destId="{9C05837F-D9B0-43A6-8C7E-1CBB9B9201C4}" srcOrd="0" destOrd="0" presId="urn:microsoft.com/office/officeart/2005/8/layout/pyramid3"/>
    <dgm:cxn modelId="{8385F218-847D-4E7B-BB21-F578D797E504}" srcId="{B3B0DAD1-D116-49AD-B35D-0D60F59180F8}" destId="{A70E7DBE-70D9-4AC1-A05F-0B78228FD18A}" srcOrd="0" destOrd="0" parTransId="{BAB11585-6C22-47A6-87CD-A0855825D440}" sibTransId="{70ABD891-16E1-4094-A5AB-892B58EDC110}"/>
    <dgm:cxn modelId="{834502E7-443E-4C8F-AC8C-DA992E02150F}" type="presOf" srcId="{5D6EE734-94E9-49C9-BFF2-B2CFAB051A6C}" destId="{1FB2ED21-D34F-4FCB-A664-CEF165C32FF9}" srcOrd="0" destOrd="0" presId="urn:microsoft.com/office/officeart/2005/8/layout/pyramid3"/>
    <dgm:cxn modelId="{744BD67D-5341-4DC4-B20B-09B5796D3E4F}" type="presOf" srcId="{A70E7DBE-70D9-4AC1-A05F-0B78228FD18A}" destId="{488FA11F-7DBF-436D-8C81-7CD00B8DFD20}" srcOrd="0" destOrd="0" presId="urn:microsoft.com/office/officeart/2005/8/layout/pyramid3"/>
    <dgm:cxn modelId="{508DA751-8F14-4BE9-B8D8-0C3287191E00}" type="presOf" srcId="{59A1E829-456E-4707-93DC-7BB26D41C6FE}" destId="{00CA28D4-C3BE-43E8-A96B-AED3724A6E09}" srcOrd="1" destOrd="0" presId="urn:microsoft.com/office/officeart/2005/8/layout/pyramid3"/>
    <dgm:cxn modelId="{F98E4018-0CDC-4EC9-9395-05903C95A329}" type="presOf" srcId="{826CCAAE-A656-4495-BE3D-5F49A0CCB34A}" destId="{07189A4F-FCD3-4D0F-9418-3CCFEF600C4A}" srcOrd="0" destOrd="0" presId="urn:microsoft.com/office/officeart/2005/8/layout/pyramid3"/>
    <dgm:cxn modelId="{8C7C6E5B-F11E-47C4-A4FB-D3E99EAD452C}" type="presOf" srcId="{5D6EE734-94E9-49C9-BFF2-B2CFAB051A6C}" destId="{4ADDF85A-2A4F-4076-8A09-D90EB8803B80}" srcOrd="1" destOrd="0" presId="urn:microsoft.com/office/officeart/2005/8/layout/pyramid3"/>
    <dgm:cxn modelId="{D7D269FC-C76B-45C0-8C03-F9080496A5E6}" srcId="{B3B0DAD1-D116-49AD-B35D-0D60F59180F8}" destId="{826CCAAE-A656-4495-BE3D-5F49A0CCB34A}" srcOrd="3" destOrd="0" parTransId="{74FEDBD8-6C2F-4A01-A3E1-116B5D53EA5E}" sibTransId="{03BA79E1-2FE1-4BE2-86EC-9060A5CE9705}"/>
    <dgm:cxn modelId="{A7A7682E-1975-49AC-9CD3-CBA4910B7E4A}" type="presOf" srcId="{A70E7DBE-70D9-4AC1-A05F-0B78228FD18A}" destId="{9716BA4F-31E9-4C56-84CD-DB369319912F}" srcOrd="1" destOrd="0" presId="urn:microsoft.com/office/officeart/2005/8/layout/pyramid3"/>
    <dgm:cxn modelId="{910AB055-0099-4BD7-97F9-9FBFE5B20A76}" type="presOf" srcId="{59A1E829-456E-4707-93DC-7BB26D41C6FE}" destId="{20EE921A-0D03-40EF-B6DC-B33DEE8ABD16}" srcOrd="0" destOrd="0" presId="urn:microsoft.com/office/officeart/2005/8/layout/pyramid3"/>
    <dgm:cxn modelId="{DDCD0B65-587F-4C7A-9B30-8573839ED7B8}" srcId="{B3B0DAD1-D116-49AD-B35D-0D60F59180F8}" destId="{5D6EE734-94E9-49C9-BFF2-B2CFAB051A6C}" srcOrd="1" destOrd="0" parTransId="{7D3CC4EE-DB02-4C15-BBD9-04B8B8B508EB}" sibTransId="{135528A6-34B6-4BCC-A020-418A92E5E0FC}"/>
    <dgm:cxn modelId="{E78A0866-C865-4B40-902E-A1E9491B7E79}" type="presOf" srcId="{826CCAAE-A656-4495-BE3D-5F49A0CCB34A}" destId="{DCAB9974-D910-4559-B0EC-BBDFD625495F}" srcOrd="1" destOrd="0" presId="urn:microsoft.com/office/officeart/2005/8/layout/pyramid3"/>
    <dgm:cxn modelId="{00866E45-9242-450D-A28B-39EBF33C30C1}" srcId="{B3B0DAD1-D116-49AD-B35D-0D60F59180F8}" destId="{59A1E829-456E-4707-93DC-7BB26D41C6FE}" srcOrd="2" destOrd="0" parTransId="{2251679E-5AEA-46CC-81D9-2ACCCA454EF2}" sibTransId="{753DC71D-B3D4-455C-BFF8-E0DB108C1817}"/>
    <dgm:cxn modelId="{7BD2AA2D-DE33-40F1-B21C-CA5FA10A17A8}" type="presParOf" srcId="{9C05837F-D9B0-43A6-8C7E-1CBB9B9201C4}" destId="{750471D4-4960-4FBF-9386-39F6E8F4B271}" srcOrd="0" destOrd="0" presId="urn:microsoft.com/office/officeart/2005/8/layout/pyramid3"/>
    <dgm:cxn modelId="{1C6D0DE4-F57E-47BF-AF56-27441C9018C2}" type="presParOf" srcId="{750471D4-4960-4FBF-9386-39F6E8F4B271}" destId="{488FA11F-7DBF-436D-8C81-7CD00B8DFD20}" srcOrd="0" destOrd="0" presId="urn:microsoft.com/office/officeart/2005/8/layout/pyramid3"/>
    <dgm:cxn modelId="{730F5264-235A-4143-824F-CA7F205BD1AE}" type="presParOf" srcId="{750471D4-4960-4FBF-9386-39F6E8F4B271}" destId="{9716BA4F-31E9-4C56-84CD-DB369319912F}" srcOrd="1" destOrd="0" presId="urn:microsoft.com/office/officeart/2005/8/layout/pyramid3"/>
    <dgm:cxn modelId="{63AD11F8-C527-4BF1-991F-94FF103DC11B}" type="presParOf" srcId="{9C05837F-D9B0-43A6-8C7E-1CBB9B9201C4}" destId="{B14E1C5B-3C6B-4471-95EA-2D242DB0F57E}" srcOrd="1" destOrd="0" presId="urn:microsoft.com/office/officeart/2005/8/layout/pyramid3"/>
    <dgm:cxn modelId="{D94BBB4D-43C9-4F31-A402-1647F47D5689}" type="presParOf" srcId="{B14E1C5B-3C6B-4471-95EA-2D242DB0F57E}" destId="{1FB2ED21-D34F-4FCB-A664-CEF165C32FF9}" srcOrd="0" destOrd="0" presId="urn:microsoft.com/office/officeart/2005/8/layout/pyramid3"/>
    <dgm:cxn modelId="{E598396D-E065-4926-889D-738541C98F3A}" type="presParOf" srcId="{B14E1C5B-3C6B-4471-95EA-2D242DB0F57E}" destId="{4ADDF85A-2A4F-4076-8A09-D90EB8803B80}" srcOrd="1" destOrd="0" presId="urn:microsoft.com/office/officeart/2005/8/layout/pyramid3"/>
    <dgm:cxn modelId="{778BD68E-65B6-4CF2-9E24-F29491B6ADBC}" type="presParOf" srcId="{9C05837F-D9B0-43A6-8C7E-1CBB9B9201C4}" destId="{90B5D6F8-7BE3-4386-A353-418E869EB3A0}" srcOrd="2" destOrd="0" presId="urn:microsoft.com/office/officeart/2005/8/layout/pyramid3"/>
    <dgm:cxn modelId="{C17E9BE7-6520-476E-9B01-E4E259AA4FC1}" type="presParOf" srcId="{90B5D6F8-7BE3-4386-A353-418E869EB3A0}" destId="{20EE921A-0D03-40EF-B6DC-B33DEE8ABD16}" srcOrd="0" destOrd="0" presId="urn:microsoft.com/office/officeart/2005/8/layout/pyramid3"/>
    <dgm:cxn modelId="{6EA1023F-DEA4-4415-88D1-D9428CA15745}" type="presParOf" srcId="{90B5D6F8-7BE3-4386-A353-418E869EB3A0}" destId="{00CA28D4-C3BE-43E8-A96B-AED3724A6E09}" srcOrd="1" destOrd="0" presId="urn:microsoft.com/office/officeart/2005/8/layout/pyramid3"/>
    <dgm:cxn modelId="{5456006F-6E43-423D-8A28-E231B41926DF}" type="presParOf" srcId="{9C05837F-D9B0-43A6-8C7E-1CBB9B9201C4}" destId="{5407BB92-095A-46D3-BB7D-03A163CF522D}" srcOrd="3" destOrd="0" presId="urn:microsoft.com/office/officeart/2005/8/layout/pyramid3"/>
    <dgm:cxn modelId="{AD7EA93E-47C6-4133-A374-484196ABFC19}" type="presParOf" srcId="{5407BB92-095A-46D3-BB7D-03A163CF522D}" destId="{07189A4F-FCD3-4D0F-9418-3CCFEF600C4A}" srcOrd="0" destOrd="0" presId="urn:microsoft.com/office/officeart/2005/8/layout/pyramid3"/>
    <dgm:cxn modelId="{00DCCC28-BBAE-4AC8-BD8F-39DA6A848A3D}" type="presParOf" srcId="{5407BB92-095A-46D3-BB7D-03A163CF522D}" destId="{DCAB9974-D910-4559-B0EC-BBDFD625495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0AD3EC-5A1F-4E7F-9B89-75913F18E8A8}" type="doc">
      <dgm:prSet loTypeId="urn:microsoft.com/office/officeart/2005/8/layout/cycle3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83E0D9A-7C04-4784-BC4C-C56B1430B446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Первичная профилактика </a:t>
          </a:r>
          <a:endParaRPr lang="ru-RU" sz="1400" b="1" i="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3F46243-5D1C-4DC2-AAA5-8862CA87360A}" type="parTrans" cxnId="{B9A2EB03-CB1C-4831-9340-C6FDD06135F3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E948C85B-A560-4637-BF8A-B495EAC708E0}" type="sibTrans" cxnId="{B9A2EB03-CB1C-4831-9340-C6FDD06135F3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30879FC7-26F5-49A2-85DF-E1A13602F692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Вторичная профилактика </a:t>
          </a:r>
          <a:endParaRPr lang="ru-RU" sz="1400" b="1" i="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6BEA01F-60FA-4DCD-890C-2063D3A56E5F}" type="parTrans" cxnId="{A98D3735-7A3B-43FA-AB48-5583DC641071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998E5E72-4BAA-4A18-8A80-BB76F9FD48BF}" type="sibTrans" cxnId="{A98D3735-7A3B-43FA-AB48-5583DC641071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1DE80CFB-F4F8-40DF-8E73-70178AAC2D62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Лечение синдрома патологического влечения </a:t>
          </a:r>
          <a:endParaRPr lang="ru-RU" sz="1400" b="1" i="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C4722FD-B4BA-47CF-BA96-9594C5872DB9}" type="parTrans" cxnId="{F9030AAC-F95F-4A45-A11D-FAC8C08524D9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4EDFF5D3-B02F-450A-877D-83A2CAB6D6A7}" type="sibTrans" cxnId="{F9030AAC-F95F-4A45-A11D-FAC8C08524D9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32C34776-14DE-4D2D-AB04-DEA1E9482DBD}">
      <dgm:prSet phldrT="[Текст]" custT="1"/>
      <dgm:spPr/>
      <dgm:t>
        <a:bodyPr/>
        <a:lstStyle/>
        <a:p>
          <a:r>
            <a:rPr lang="ru-RU" sz="1400" b="1" i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Детоксикация</a:t>
          </a:r>
          <a:endParaRPr lang="ru-RU" sz="1400" b="1" i="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63B58CF-CE29-4F8C-BD69-D6D04E8B8252}" type="parTrans" cxnId="{96459258-F5AD-4FCC-BD6D-2E6DE980701E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7A20C361-421F-4807-B823-98D1117923E5}" type="sibTrans" cxnId="{96459258-F5AD-4FCC-BD6D-2E6DE980701E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3ED9EB5B-9E03-44AB-8C6F-418169220CF7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Психотерапия и коррекция личностных расстройств</a:t>
          </a:r>
          <a:endParaRPr lang="ru-RU" sz="1400" b="1" i="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9390FDB-8AE9-4F1F-8B97-D2F63D6F8ED8}" type="parTrans" cxnId="{CF613427-5E89-4B34-80B4-2683CDEF2894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AF1EB9B9-AD59-41B7-B4CD-028C65F9868D}" type="sibTrans" cxnId="{CF613427-5E89-4B34-80B4-2683CDEF2894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A9D7DA66-2E91-4344-92CC-57AD46340BBE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Реабилитация и </a:t>
          </a:r>
          <a:r>
            <a:rPr lang="ru-RU" sz="1400" b="1" i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противорецидивные</a:t>
          </a:r>
          <a:r>
            <a:rPr lang="ru-RU" sz="1400" b="1" i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мероприятия</a:t>
          </a:r>
          <a:endParaRPr lang="ru-RU" sz="1400" b="1" i="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FB09EA3-085F-42A0-A222-3FC3F60F4391}" type="parTrans" cxnId="{A43F6C0B-03FC-429B-8186-656D8EFEBF99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9C33A1BE-46C0-4EF5-AD0A-2089F42C9696}" type="sibTrans" cxnId="{A43F6C0B-03FC-429B-8186-656D8EFEBF99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8D053B13-47CD-48E6-95F5-C5D90AF01E0F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Формирование лечебной субкультуры  как антитезы алкогольной и наркотической субкультур </a:t>
          </a:r>
          <a:endParaRPr lang="ru-RU" sz="1400" b="1" i="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3C036FD-C9AC-495A-B906-A18E124EA9A6}" type="parTrans" cxnId="{55869D00-91FA-47F7-A0DD-61EC2567C84D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315462E9-BFE5-4998-9A90-8A99E20DCEDB}" type="sibTrans" cxnId="{55869D00-91FA-47F7-A0DD-61EC2567C84D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2EE422D2-88C1-4B6E-B8CE-ACC93920C270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Интервенция: включение в профилактические или лечебно-реабилитационные программы</a:t>
          </a:r>
          <a:endParaRPr lang="ru-RU" sz="1400" b="1" i="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2B23328-998A-4FA0-9969-CBF30439AFE2}" type="sibTrans" cxnId="{956D9A58-D75D-4B32-A72C-45695F035B58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329D604E-2ED7-4378-B032-8DE9839442A4}" type="parTrans" cxnId="{956D9A58-D75D-4B32-A72C-45695F035B58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56226944-E965-4CDF-B058-C39DA45E7318}" type="pres">
      <dgm:prSet presAssocID="{060AD3EC-5A1F-4E7F-9B89-75913F18E8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ECF93B-4059-4D85-A5B3-DF397FB134BB}" type="pres">
      <dgm:prSet presAssocID="{060AD3EC-5A1F-4E7F-9B89-75913F18E8A8}" presName="cycle" presStyleCnt="0"/>
      <dgm:spPr/>
      <dgm:t>
        <a:bodyPr/>
        <a:lstStyle/>
        <a:p>
          <a:endParaRPr lang="ru-RU"/>
        </a:p>
      </dgm:t>
    </dgm:pt>
    <dgm:pt modelId="{4A4FF3D1-10C2-48D7-9BC4-3BE169F9C09F}" type="pres">
      <dgm:prSet presAssocID="{083E0D9A-7C04-4784-BC4C-C56B1430B446}" presName="nodeFirstNode" presStyleLbl="node1" presStyleIdx="0" presStyleCnt="8" custScaleX="148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1854C-43EC-431B-9674-99D3B5289C42}" type="pres">
      <dgm:prSet presAssocID="{E948C85B-A560-4637-BF8A-B495EAC708E0}" presName="sibTransFirstNode" presStyleLbl="bgShp" presStyleIdx="0" presStyleCnt="1" custLinFactNeighborX="766" custLinFactNeighborY="-1550"/>
      <dgm:spPr/>
      <dgm:t>
        <a:bodyPr/>
        <a:lstStyle/>
        <a:p>
          <a:endParaRPr lang="ru-RU"/>
        </a:p>
      </dgm:t>
    </dgm:pt>
    <dgm:pt modelId="{D82582BA-9084-4F90-92E1-06945336752A}" type="pres">
      <dgm:prSet presAssocID="{30879FC7-26F5-49A2-85DF-E1A13602F692}" presName="nodeFollowingNodes" presStyleLbl="node1" presStyleIdx="1" presStyleCnt="8" custAng="0" custScaleX="232183" custScaleY="112432" custRadScaleRad="117906" custRadScaleInc="38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D11F1-F40B-4CAC-8057-033C84D017FC}" type="pres">
      <dgm:prSet presAssocID="{2EE422D2-88C1-4B6E-B8CE-ACC93920C270}" presName="nodeFollowingNodes" presStyleLbl="node1" presStyleIdx="2" presStyleCnt="8" custScaleX="274477" custScaleY="166811" custRadScaleRad="103825" custRadScaleInc="3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C1662-9CD8-49B2-99A0-A65108A65D3C}" type="pres">
      <dgm:prSet presAssocID="{32C34776-14DE-4D2D-AB04-DEA1E9482DBD}" presName="nodeFollowingNodes" presStyleLbl="node1" presStyleIdx="3" presStyleCnt="8" custScaleX="160354" custScaleY="141127" custRadScaleRad="133614" custRadScaleInc="-34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F15CE-1C17-450A-810F-8CD0A3FA168D}" type="pres">
      <dgm:prSet presAssocID="{1DE80CFB-F4F8-40DF-8E73-70178AAC2D62}" presName="nodeFollowingNodes" presStyleLbl="node1" presStyleIdx="4" presStyleCnt="8" custScaleX="147005" custScaleY="153590" custRadScaleRad="108122" custRadScaleInc="-2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F8E60-3B59-484C-BCD7-FFC43AE88FF2}" type="pres">
      <dgm:prSet presAssocID="{3ED9EB5B-9E03-44AB-8C6F-418169220CF7}" presName="nodeFollowingNodes" presStyleLbl="node1" presStyleIdx="5" presStyleCnt="8" custScaleX="163924" custScaleY="152462" custRadScaleRad="132719" custRadScaleInc="35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3EBDF-4F73-4DB8-BE8B-FA8DD6879E0C}" type="pres">
      <dgm:prSet presAssocID="{A9D7DA66-2E91-4344-92CC-57AD46340BBE}" presName="nodeFollowingNodes" presStyleLbl="node1" presStyleIdx="6" presStyleCnt="8" custScaleX="278519" custScaleY="161554" custRadScaleRad="108120" custRadScaleInc="-6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ECCE8-8232-4CF1-96CD-31D69B9A42CA}" type="pres">
      <dgm:prSet presAssocID="{8D053B13-47CD-48E6-95F5-C5D90AF01E0F}" presName="nodeFollowingNodes" presStyleLbl="node1" presStyleIdx="7" presStyleCnt="8" custScaleX="253668" custScaleY="119594" custRadScaleRad="126573" custRadScaleInc="-45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C96585-4A56-4EFD-A768-25FB35B66C30}" type="presOf" srcId="{3ED9EB5B-9E03-44AB-8C6F-418169220CF7}" destId="{759F8E60-3B59-484C-BCD7-FFC43AE88FF2}" srcOrd="0" destOrd="0" presId="urn:microsoft.com/office/officeart/2005/8/layout/cycle3"/>
    <dgm:cxn modelId="{CF613427-5E89-4B34-80B4-2683CDEF2894}" srcId="{060AD3EC-5A1F-4E7F-9B89-75913F18E8A8}" destId="{3ED9EB5B-9E03-44AB-8C6F-418169220CF7}" srcOrd="5" destOrd="0" parTransId="{B9390FDB-8AE9-4F1F-8B97-D2F63D6F8ED8}" sibTransId="{AF1EB9B9-AD59-41B7-B4CD-028C65F9868D}"/>
    <dgm:cxn modelId="{B25FC799-37B2-482F-B068-B4B73B49942F}" type="presOf" srcId="{A9D7DA66-2E91-4344-92CC-57AD46340BBE}" destId="{F923EBDF-4F73-4DB8-BE8B-FA8DD6879E0C}" srcOrd="0" destOrd="0" presId="urn:microsoft.com/office/officeart/2005/8/layout/cycle3"/>
    <dgm:cxn modelId="{97D6ADBA-E508-464F-BB93-BF160803C56A}" type="presOf" srcId="{32C34776-14DE-4D2D-AB04-DEA1E9482DBD}" destId="{AC3C1662-9CD8-49B2-99A0-A65108A65D3C}" srcOrd="0" destOrd="0" presId="urn:microsoft.com/office/officeart/2005/8/layout/cycle3"/>
    <dgm:cxn modelId="{5870C48E-4C2C-44F1-8D7E-24656A8E9DD4}" type="presOf" srcId="{1DE80CFB-F4F8-40DF-8E73-70178AAC2D62}" destId="{176F15CE-1C17-450A-810F-8CD0A3FA168D}" srcOrd="0" destOrd="0" presId="urn:microsoft.com/office/officeart/2005/8/layout/cycle3"/>
    <dgm:cxn modelId="{956D9A58-D75D-4B32-A72C-45695F035B58}" srcId="{060AD3EC-5A1F-4E7F-9B89-75913F18E8A8}" destId="{2EE422D2-88C1-4B6E-B8CE-ACC93920C270}" srcOrd="2" destOrd="0" parTransId="{329D604E-2ED7-4378-B032-8DE9839442A4}" sibTransId="{C2B23328-998A-4FA0-9969-CBF30439AFE2}"/>
    <dgm:cxn modelId="{55869D00-91FA-47F7-A0DD-61EC2567C84D}" srcId="{060AD3EC-5A1F-4E7F-9B89-75913F18E8A8}" destId="{8D053B13-47CD-48E6-95F5-C5D90AF01E0F}" srcOrd="7" destOrd="0" parTransId="{83C036FD-C9AC-495A-B906-A18E124EA9A6}" sibTransId="{315462E9-BFE5-4998-9A90-8A99E20DCEDB}"/>
    <dgm:cxn modelId="{A98D3735-7A3B-43FA-AB48-5583DC641071}" srcId="{060AD3EC-5A1F-4E7F-9B89-75913F18E8A8}" destId="{30879FC7-26F5-49A2-85DF-E1A13602F692}" srcOrd="1" destOrd="0" parTransId="{26BEA01F-60FA-4DCD-890C-2063D3A56E5F}" sibTransId="{998E5E72-4BAA-4A18-8A80-BB76F9FD48BF}"/>
    <dgm:cxn modelId="{CFBC71C7-0500-4D50-9DA6-974E99A3843D}" type="presOf" srcId="{083E0D9A-7C04-4784-BC4C-C56B1430B446}" destId="{4A4FF3D1-10C2-48D7-9BC4-3BE169F9C09F}" srcOrd="0" destOrd="0" presId="urn:microsoft.com/office/officeart/2005/8/layout/cycle3"/>
    <dgm:cxn modelId="{68B784A9-C1C6-4F8D-B5E5-043D10F245C4}" type="presOf" srcId="{2EE422D2-88C1-4B6E-B8CE-ACC93920C270}" destId="{288D11F1-F40B-4CAC-8057-033C84D017FC}" srcOrd="0" destOrd="0" presId="urn:microsoft.com/office/officeart/2005/8/layout/cycle3"/>
    <dgm:cxn modelId="{F9030AAC-F95F-4A45-A11D-FAC8C08524D9}" srcId="{060AD3EC-5A1F-4E7F-9B89-75913F18E8A8}" destId="{1DE80CFB-F4F8-40DF-8E73-70178AAC2D62}" srcOrd="4" destOrd="0" parTransId="{4C4722FD-B4BA-47CF-BA96-9594C5872DB9}" sibTransId="{4EDFF5D3-B02F-450A-877D-83A2CAB6D6A7}"/>
    <dgm:cxn modelId="{A43F6C0B-03FC-429B-8186-656D8EFEBF99}" srcId="{060AD3EC-5A1F-4E7F-9B89-75913F18E8A8}" destId="{A9D7DA66-2E91-4344-92CC-57AD46340BBE}" srcOrd="6" destOrd="0" parTransId="{9FB09EA3-085F-42A0-A222-3FC3F60F4391}" sibTransId="{9C33A1BE-46C0-4EF5-AD0A-2089F42C9696}"/>
    <dgm:cxn modelId="{47B4B394-4867-400C-82BF-CFEDDD2B80B0}" type="presOf" srcId="{E948C85B-A560-4637-BF8A-B495EAC708E0}" destId="{9F41854C-43EC-431B-9674-99D3B5289C42}" srcOrd="0" destOrd="0" presId="urn:microsoft.com/office/officeart/2005/8/layout/cycle3"/>
    <dgm:cxn modelId="{C070B364-FCD7-4E83-9265-9ABFB13B25F8}" type="presOf" srcId="{060AD3EC-5A1F-4E7F-9B89-75913F18E8A8}" destId="{56226944-E965-4CDF-B058-C39DA45E7318}" srcOrd="0" destOrd="0" presId="urn:microsoft.com/office/officeart/2005/8/layout/cycle3"/>
    <dgm:cxn modelId="{C789E345-4E9C-48E3-AF18-5ED0C7F92D58}" type="presOf" srcId="{8D053B13-47CD-48E6-95F5-C5D90AF01E0F}" destId="{4A2ECCE8-8232-4CF1-96CD-31D69B9A42CA}" srcOrd="0" destOrd="0" presId="urn:microsoft.com/office/officeart/2005/8/layout/cycle3"/>
    <dgm:cxn modelId="{96459258-F5AD-4FCC-BD6D-2E6DE980701E}" srcId="{060AD3EC-5A1F-4E7F-9B89-75913F18E8A8}" destId="{32C34776-14DE-4D2D-AB04-DEA1E9482DBD}" srcOrd="3" destOrd="0" parTransId="{C63B58CF-CE29-4F8C-BD69-D6D04E8B8252}" sibTransId="{7A20C361-421F-4807-B823-98D1117923E5}"/>
    <dgm:cxn modelId="{AF8DA5FE-1B58-4FFE-AC36-A693AA61C418}" type="presOf" srcId="{30879FC7-26F5-49A2-85DF-E1A13602F692}" destId="{D82582BA-9084-4F90-92E1-06945336752A}" srcOrd="0" destOrd="0" presId="urn:microsoft.com/office/officeart/2005/8/layout/cycle3"/>
    <dgm:cxn modelId="{B9A2EB03-CB1C-4831-9340-C6FDD06135F3}" srcId="{060AD3EC-5A1F-4E7F-9B89-75913F18E8A8}" destId="{083E0D9A-7C04-4784-BC4C-C56B1430B446}" srcOrd="0" destOrd="0" parTransId="{93F46243-5D1C-4DC2-AAA5-8862CA87360A}" sibTransId="{E948C85B-A560-4637-BF8A-B495EAC708E0}"/>
    <dgm:cxn modelId="{AB97F261-A4CC-4443-8D54-573D74A830AF}" type="presParOf" srcId="{56226944-E965-4CDF-B058-C39DA45E7318}" destId="{70ECF93B-4059-4D85-A5B3-DF397FB134BB}" srcOrd="0" destOrd="0" presId="urn:microsoft.com/office/officeart/2005/8/layout/cycle3"/>
    <dgm:cxn modelId="{1D393F33-EDA5-4BB4-85AC-F15FA562BA1C}" type="presParOf" srcId="{70ECF93B-4059-4D85-A5B3-DF397FB134BB}" destId="{4A4FF3D1-10C2-48D7-9BC4-3BE169F9C09F}" srcOrd="0" destOrd="0" presId="urn:microsoft.com/office/officeart/2005/8/layout/cycle3"/>
    <dgm:cxn modelId="{C5BB5A33-08D7-4B3E-B0A6-C3BAFBEF2DB8}" type="presParOf" srcId="{70ECF93B-4059-4D85-A5B3-DF397FB134BB}" destId="{9F41854C-43EC-431B-9674-99D3B5289C42}" srcOrd="1" destOrd="0" presId="urn:microsoft.com/office/officeart/2005/8/layout/cycle3"/>
    <dgm:cxn modelId="{0A0F9840-E554-414A-89D8-9BF269969F6D}" type="presParOf" srcId="{70ECF93B-4059-4D85-A5B3-DF397FB134BB}" destId="{D82582BA-9084-4F90-92E1-06945336752A}" srcOrd="2" destOrd="0" presId="urn:microsoft.com/office/officeart/2005/8/layout/cycle3"/>
    <dgm:cxn modelId="{3CC2A804-AD9B-4FA9-A862-42A726FE3379}" type="presParOf" srcId="{70ECF93B-4059-4D85-A5B3-DF397FB134BB}" destId="{288D11F1-F40B-4CAC-8057-033C84D017FC}" srcOrd="3" destOrd="0" presId="urn:microsoft.com/office/officeart/2005/8/layout/cycle3"/>
    <dgm:cxn modelId="{63986631-44E6-4948-A690-E097B05B287E}" type="presParOf" srcId="{70ECF93B-4059-4D85-A5B3-DF397FB134BB}" destId="{AC3C1662-9CD8-49B2-99A0-A65108A65D3C}" srcOrd="4" destOrd="0" presId="urn:microsoft.com/office/officeart/2005/8/layout/cycle3"/>
    <dgm:cxn modelId="{DB681E8B-2CE6-4F91-8298-801EC88904EB}" type="presParOf" srcId="{70ECF93B-4059-4D85-A5B3-DF397FB134BB}" destId="{176F15CE-1C17-450A-810F-8CD0A3FA168D}" srcOrd="5" destOrd="0" presId="urn:microsoft.com/office/officeart/2005/8/layout/cycle3"/>
    <dgm:cxn modelId="{DF27FB03-1C84-49D5-BA1F-582BD360FE38}" type="presParOf" srcId="{70ECF93B-4059-4D85-A5B3-DF397FB134BB}" destId="{759F8E60-3B59-484C-BCD7-FFC43AE88FF2}" srcOrd="6" destOrd="0" presId="urn:microsoft.com/office/officeart/2005/8/layout/cycle3"/>
    <dgm:cxn modelId="{8FA34F37-DA4D-43EA-BCE8-8C60053E9E85}" type="presParOf" srcId="{70ECF93B-4059-4D85-A5B3-DF397FB134BB}" destId="{F923EBDF-4F73-4DB8-BE8B-FA8DD6879E0C}" srcOrd="7" destOrd="0" presId="urn:microsoft.com/office/officeart/2005/8/layout/cycle3"/>
    <dgm:cxn modelId="{4840A5E8-AD7B-4BD6-BE47-455B92B24492}" type="presParOf" srcId="{70ECF93B-4059-4D85-A5B3-DF397FB134BB}" destId="{4A2ECCE8-8232-4CF1-96CD-31D69B9A42CA}" srcOrd="8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AA8274-D9BC-4857-AA0D-595F8CA9750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3CB0A9-FE40-45AD-9934-B82AF9835105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100" b="1" dirty="0" smtClean="0"/>
            <a:t>Наркологический диспансер (наркологическая больница)</a:t>
          </a:r>
          <a:endParaRPr lang="ru-RU" sz="2100" b="1" dirty="0"/>
        </a:p>
      </dgm:t>
    </dgm:pt>
    <dgm:pt modelId="{BB2FEEC3-2F31-4741-9468-8954CF9FD1AA}" type="parTrans" cxnId="{9BBA23BE-2385-4A20-9212-ABBA7E1B5E3A}">
      <dgm:prSet/>
      <dgm:spPr/>
      <dgm:t>
        <a:bodyPr/>
        <a:lstStyle/>
        <a:p>
          <a:endParaRPr lang="ru-RU" sz="1050"/>
        </a:p>
      </dgm:t>
    </dgm:pt>
    <dgm:pt modelId="{9BE56DC2-0A2A-4870-A209-64032B5D9601}" type="sibTrans" cxnId="{9BBA23BE-2385-4A20-9212-ABBA7E1B5E3A}">
      <dgm:prSet/>
      <dgm:spPr/>
      <dgm:t>
        <a:bodyPr/>
        <a:lstStyle/>
        <a:p>
          <a:endParaRPr lang="ru-RU" sz="1050"/>
        </a:p>
      </dgm:t>
    </dgm:pt>
    <dgm:pt modelId="{0F7F5597-0496-4313-B9CD-9195B1ADA31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050" dirty="0" smtClean="0"/>
            <a:t>Амбулаторное отделение</a:t>
          </a:r>
          <a:endParaRPr lang="ru-RU" sz="1050" dirty="0"/>
        </a:p>
      </dgm:t>
    </dgm:pt>
    <dgm:pt modelId="{3841DBE7-5B35-41A6-9C6C-55D7BE79F7C5}" type="parTrans" cxnId="{6C1B64E0-F28B-486B-B38B-E3B91C7948BB}">
      <dgm:prSet/>
      <dgm:spPr/>
      <dgm:t>
        <a:bodyPr/>
        <a:lstStyle/>
        <a:p>
          <a:endParaRPr lang="ru-RU" sz="1050"/>
        </a:p>
      </dgm:t>
    </dgm:pt>
    <dgm:pt modelId="{687704D8-CD92-43C3-963C-948FEE847CB7}" type="sibTrans" cxnId="{6C1B64E0-F28B-486B-B38B-E3B91C7948BB}">
      <dgm:prSet/>
      <dgm:spPr/>
      <dgm:t>
        <a:bodyPr/>
        <a:lstStyle/>
        <a:p>
          <a:endParaRPr lang="ru-RU" sz="1050"/>
        </a:p>
      </dgm:t>
    </dgm:pt>
    <dgm:pt modelId="{C0D642D9-28F6-41F8-956F-175F49E97120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050" dirty="0" smtClean="0"/>
            <a:t>Кабинет врача-психиатра-нарколога</a:t>
          </a:r>
          <a:endParaRPr lang="ru-RU" sz="1050" dirty="0"/>
        </a:p>
      </dgm:t>
    </dgm:pt>
    <dgm:pt modelId="{6BEAAA00-E854-436F-89C1-464DCC535426}" type="parTrans" cxnId="{E4B85739-E7B4-40C4-A491-8A05ABFB641D}">
      <dgm:prSet/>
      <dgm:spPr/>
      <dgm:t>
        <a:bodyPr/>
        <a:lstStyle/>
        <a:p>
          <a:endParaRPr lang="ru-RU" sz="1050"/>
        </a:p>
      </dgm:t>
    </dgm:pt>
    <dgm:pt modelId="{6B69B7D0-7091-4F87-A5E9-F7E72588B37E}" type="sibTrans" cxnId="{E4B85739-E7B4-40C4-A491-8A05ABFB641D}">
      <dgm:prSet/>
      <dgm:spPr/>
      <dgm:t>
        <a:bodyPr/>
        <a:lstStyle/>
        <a:p>
          <a:endParaRPr lang="ru-RU" sz="1050"/>
        </a:p>
      </dgm:t>
    </dgm:pt>
    <dgm:pt modelId="{A6A38DC0-0985-416B-A869-D910E0A456E9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050" dirty="0" smtClean="0"/>
            <a:t>Кабинет профилактики наркологических расстройств</a:t>
          </a:r>
          <a:endParaRPr lang="ru-RU" sz="1050" dirty="0"/>
        </a:p>
      </dgm:t>
    </dgm:pt>
    <dgm:pt modelId="{0CF4F5E8-B17E-4226-8F09-13061A30C903}" type="parTrans" cxnId="{7DFADE0D-31C1-487A-905C-B1213C5B2437}">
      <dgm:prSet/>
      <dgm:spPr/>
      <dgm:t>
        <a:bodyPr/>
        <a:lstStyle/>
        <a:p>
          <a:endParaRPr lang="ru-RU" sz="1050"/>
        </a:p>
      </dgm:t>
    </dgm:pt>
    <dgm:pt modelId="{5F5A99BF-1C4D-4815-8638-F07992F72EF2}" type="sibTrans" cxnId="{7DFADE0D-31C1-487A-905C-B1213C5B2437}">
      <dgm:prSet/>
      <dgm:spPr/>
      <dgm:t>
        <a:bodyPr/>
        <a:lstStyle/>
        <a:p>
          <a:endParaRPr lang="ru-RU" sz="1050"/>
        </a:p>
      </dgm:t>
    </dgm:pt>
    <dgm:pt modelId="{2A281F02-4379-4E52-AA8D-129274376E61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1050" dirty="0" smtClean="0"/>
            <a:t>Стационарное отделение</a:t>
          </a:r>
          <a:endParaRPr lang="ru-RU" sz="1050" dirty="0"/>
        </a:p>
      </dgm:t>
    </dgm:pt>
    <dgm:pt modelId="{269FDEFF-CF10-4245-919F-D3C6B85F9462}" type="parTrans" cxnId="{62FF2C4C-B054-4072-A943-2EBC1278F7B1}">
      <dgm:prSet/>
      <dgm:spPr/>
      <dgm:t>
        <a:bodyPr/>
        <a:lstStyle/>
        <a:p>
          <a:endParaRPr lang="ru-RU" sz="1050"/>
        </a:p>
      </dgm:t>
    </dgm:pt>
    <dgm:pt modelId="{FCC71574-5530-4C96-87EC-A8C243D0856B}" type="sibTrans" cxnId="{62FF2C4C-B054-4072-A943-2EBC1278F7B1}">
      <dgm:prSet/>
      <dgm:spPr/>
      <dgm:t>
        <a:bodyPr/>
        <a:lstStyle/>
        <a:p>
          <a:endParaRPr lang="ru-RU" sz="1050"/>
        </a:p>
      </dgm:t>
    </dgm:pt>
    <dgm:pt modelId="{198E03EC-DA03-4C31-B89A-380FBAC6AAF6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050" dirty="0" smtClean="0"/>
            <a:t>Кабинет (отделение) медицинского </a:t>
          </a:r>
          <a:r>
            <a:rPr lang="ru-RU" sz="1050" dirty="0" err="1" smtClean="0"/>
            <a:t>освидетельствова-ния</a:t>
          </a:r>
          <a:r>
            <a:rPr lang="ru-RU" sz="1050" dirty="0" smtClean="0"/>
            <a:t> на состояние опьянения</a:t>
          </a:r>
          <a:endParaRPr lang="ru-RU" sz="1050" dirty="0"/>
        </a:p>
      </dgm:t>
    </dgm:pt>
    <dgm:pt modelId="{077807B1-ADC4-4424-BC0D-5D32AAA324B4}" type="parTrans" cxnId="{7C989E46-7767-4BEC-8165-250AC0906BA1}">
      <dgm:prSet/>
      <dgm:spPr/>
      <dgm:t>
        <a:bodyPr/>
        <a:lstStyle/>
        <a:p>
          <a:endParaRPr lang="ru-RU" sz="1050"/>
        </a:p>
      </dgm:t>
    </dgm:pt>
    <dgm:pt modelId="{9338BADA-B0D4-452A-A8B6-EEB6680BAD50}" type="sibTrans" cxnId="{7C989E46-7767-4BEC-8165-250AC0906BA1}">
      <dgm:prSet/>
      <dgm:spPr/>
      <dgm:t>
        <a:bodyPr/>
        <a:lstStyle/>
        <a:p>
          <a:endParaRPr lang="ru-RU" sz="1050"/>
        </a:p>
      </dgm:t>
    </dgm:pt>
    <dgm:pt modelId="{E0D23D85-E61D-44EE-95A4-2892BE8E806C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050" dirty="0" smtClean="0"/>
            <a:t>Дневной стационар</a:t>
          </a:r>
          <a:endParaRPr lang="ru-RU" sz="1050" dirty="0"/>
        </a:p>
      </dgm:t>
    </dgm:pt>
    <dgm:pt modelId="{354FB742-8003-4F9A-820C-9776289ED2EB}" type="parTrans" cxnId="{5ABF3927-F696-403A-9FA4-3013076A0B8F}">
      <dgm:prSet/>
      <dgm:spPr/>
      <dgm:t>
        <a:bodyPr/>
        <a:lstStyle/>
        <a:p>
          <a:endParaRPr lang="ru-RU" sz="1050"/>
        </a:p>
      </dgm:t>
    </dgm:pt>
    <dgm:pt modelId="{9803DD49-2A45-4AA0-B01D-F97DB7A0A1A7}" type="sibTrans" cxnId="{5ABF3927-F696-403A-9FA4-3013076A0B8F}">
      <dgm:prSet/>
      <dgm:spPr/>
      <dgm:t>
        <a:bodyPr/>
        <a:lstStyle/>
        <a:p>
          <a:endParaRPr lang="ru-RU" sz="1050"/>
        </a:p>
      </dgm:t>
    </dgm:pt>
    <dgm:pt modelId="{0F83A24B-4277-4E25-A06E-96599A06D54E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050" dirty="0" smtClean="0"/>
            <a:t>Отделение медицинской реабилитации</a:t>
          </a:r>
          <a:endParaRPr lang="ru-RU" sz="1050" dirty="0"/>
        </a:p>
      </dgm:t>
    </dgm:pt>
    <dgm:pt modelId="{AF17E066-7DE0-4D0E-B6E5-7168CA219FD4}" type="parTrans" cxnId="{7CFDC630-3787-4612-A47C-ED355071F9DF}">
      <dgm:prSet/>
      <dgm:spPr/>
      <dgm:t>
        <a:bodyPr/>
        <a:lstStyle/>
        <a:p>
          <a:endParaRPr lang="ru-RU"/>
        </a:p>
      </dgm:t>
    </dgm:pt>
    <dgm:pt modelId="{73478AE0-B324-45B1-AF0D-78ECB8211699}" type="sibTrans" cxnId="{7CFDC630-3787-4612-A47C-ED355071F9DF}">
      <dgm:prSet/>
      <dgm:spPr/>
      <dgm:t>
        <a:bodyPr/>
        <a:lstStyle/>
        <a:p>
          <a:endParaRPr lang="ru-RU"/>
        </a:p>
      </dgm:t>
    </dgm:pt>
    <dgm:pt modelId="{2DDFDB40-9B81-4C6D-B2A4-2D79FCE0E88A}" type="pres">
      <dgm:prSet presAssocID="{D3AA8274-D9BC-4857-AA0D-595F8CA9750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2C330D-2460-4FA8-B451-A676F53B2843}" type="pres">
      <dgm:prSet presAssocID="{2A3CB0A9-FE40-45AD-9934-B82AF9835105}" presName="vertOne" presStyleCnt="0"/>
      <dgm:spPr/>
    </dgm:pt>
    <dgm:pt modelId="{F6D2BBDB-AC26-4CA0-97BE-05A4ACBB4C1D}" type="pres">
      <dgm:prSet presAssocID="{2A3CB0A9-FE40-45AD-9934-B82AF9835105}" presName="txOne" presStyleLbl="node0" presStyleIdx="0" presStyleCnt="1" custScaleY="31860" custLinFactNeighborX="972" custLinFactNeighborY="-4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F3CD35-E408-42B5-B540-3F7F6247B205}" type="pres">
      <dgm:prSet presAssocID="{2A3CB0A9-FE40-45AD-9934-B82AF9835105}" presName="parTransOne" presStyleCnt="0"/>
      <dgm:spPr/>
    </dgm:pt>
    <dgm:pt modelId="{5DEA2E35-43DE-425C-BDC2-1EB54D610635}" type="pres">
      <dgm:prSet presAssocID="{2A3CB0A9-FE40-45AD-9934-B82AF9835105}" presName="horzOne" presStyleCnt="0"/>
      <dgm:spPr/>
    </dgm:pt>
    <dgm:pt modelId="{F71E9E1B-AE50-4915-BF15-8E89C3FD638C}" type="pres">
      <dgm:prSet presAssocID="{0F7F5597-0496-4313-B9CD-9195B1ADA31B}" presName="vertTwo" presStyleCnt="0"/>
      <dgm:spPr/>
    </dgm:pt>
    <dgm:pt modelId="{40D75087-70FE-49B0-A393-64D9E4B3BFD6}" type="pres">
      <dgm:prSet presAssocID="{0F7F5597-0496-4313-B9CD-9195B1ADA31B}" presName="txTwo" presStyleLbl="node2" presStyleIdx="0" presStyleCnt="5" custScaleY="23537" custLinFactNeighborX="-356" custLinFactNeighborY="-835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706787-6790-4E68-B184-5AC1699C2C27}" type="pres">
      <dgm:prSet presAssocID="{0F7F5597-0496-4313-B9CD-9195B1ADA31B}" presName="parTransTwo" presStyleCnt="0"/>
      <dgm:spPr/>
    </dgm:pt>
    <dgm:pt modelId="{4588ED92-5324-4BEF-AF84-C9633109E463}" type="pres">
      <dgm:prSet presAssocID="{0F7F5597-0496-4313-B9CD-9195B1ADA31B}" presName="horzTwo" presStyleCnt="0"/>
      <dgm:spPr/>
    </dgm:pt>
    <dgm:pt modelId="{ED4BD21B-7DF4-490A-B91F-56B957B14F3D}" type="pres">
      <dgm:prSet presAssocID="{C0D642D9-28F6-41F8-956F-175F49E97120}" presName="vertThree" presStyleCnt="0"/>
      <dgm:spPr/>
    </dgm:pt>
    <dgm:pt modelId="{8E6DACC7-39CE-4F80-B8C3-CECC76F550F4}" type="pres">
      <dgm:prSet presAssocID="{C0D642D9-28F6-41F8-956F-175F49E97120}" presName="txThree" presStyleLbl="node3" presStyleIdx="0" presStyleCnt="2" custScaleY="47561" custLinFactNeighborX="-103" custLinFactNeighborY="-294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1486B0-E367-447B-8951-FA3F7D2A2DC6}" type="pres">
      <dgm:prSet presAssocID="{C0D642D9-28F6-41F8-956F-175F49E97120}" presName="horzThree" presStyleCnt="0"/>
      <dgm:spPr/>
    </dgm:pt>
    <dgm:pt modelId="{E1861A36-4D8A-4E20-9158-5E28F67C1DA2}" type="pres">
      <dgm:prSet presAssocID="{6B69B7D0-7091-4F87-A5E9-F7E72588B37E}" presName="sibSpaceThree" presStyleCnt="0"/>
      <dgm:spPr/>
    </dgm:pt>
    <dgm:pt modelId="{CABDE783-F1D3-490E-9987-41379E902136}" type="pres">
      <dgm:prSet presAssocID="{A6A38DC0-0985-416B-A869-D910E0A456E9}" presName="vertThree" presStyleCnt="0"/>
      <dgm:spPr/>
    </dgm:pt>
    <dgm:pt modelId="{509CB44F-1FE4-4940-9851-C54AC5EDE612}" type="pres">
      <dgm:prSet presAssocID="{A6A38DC0-0985-416B-A869-D910E0A456E9}" presName="txThree" presStyleLbl="node3" presStyleIdx="1" presStyleCnt="2" custScaleY="47426" custLinFactNeighborX="-843" custLinFactNeighborY="-294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B75A93-29E0-430B-A8F2-01C1E9D7A543}" type="pres">
      <dgm:prSet presAssocID="{A6A38DC0-0985-416B-A869-D910E0A456E9}" presName="horzThree" presStyleCnt="0"/>
      <dgm:spPr/>
    </dgm:pt>
    <dgm:pt modelId="{F66126C6-4DF2-4383-9456-D6F1B3430A35}" type="pres">
      <dgm:prSet presAssocID="{687704D8-CD92-43C3-963C-948FEE847CB7}" presName="sibSpaceTwo" presStyleCnt="0"/>
      <dgm:spPr/>
    </dgm:pt>
    <dgm:pt modelId="{1D58A694-D649-480D-BB77-DDDE77BB6BB4}" type="pres">
      <dgm:prSet presAssocID="{2A281F02-4379-4E52-AA8D-129274376E61}" presName="vertTwo" presStyleCnt="0"/>
      <dgm:spPr/>
    </dgm:pt>
    <dgm:pt modelId="{365BC11F-0669-4947-834C-847C077802AF}" type="pres">
      <dgm:prSet presAssocID="{2A281F02-4379-4E52-AA8D-129274376E61}" presName="txTwo" presStyleLbl="node2" presStyleIdx="1" presStyleCnt="5" custScaleY="74748" custLinFactNeighborX="3781" custLinFactNeighborY="-13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1FAD50-A13C-48B9-90B4-79E34E61D7B0}" type="pres">
      <dgm:prSet presAssocID="{2A281F02-4379-4E52-AA8D-129274376E61}" presName="horzTwo" presStyleCnt="0"/>
      <dgm:spPr/>
    </dgm:pt>
    <dgm:pt modelId="{82C5C336-3DBF-4290-AD60-1C5B523228B3}" type="pres">
      <dgm:prSet presAssocID="{FCC71574-5530-4C96-87EC-A8C243D0856B}" presName="sibSpaceTwo" presStyleCnt="0"/>
      <dgm:spPr/>
    </dgm:pt>
    <dgm:pt modelId="{A060C7DD-B116-46EE-A39E-EDF996F97B51}" type="pres">
      <dgm:prSet presAssocID="{E0D23D85-E61D-44EE-95A4-2892BE8E806C}" presName="vertTwo" presStyleCnt="0"/>
      <dgm:spPr/>
    </dgm:pt>
    <dgm:pt modelId="{ED65E525-8C61-4F65-939F-92516F8C4CB8}" type="pres">
      <dgm:prSet presAssocID="{E0D23D85-E61D-44EE-95A4-2892BE8E806C}" presName="txTwo" presStyleLbl="node2" presStyleIdx="2" presStyleCnt="5" custScaleY="74222" custLinFactNeighborX="-4181" custLinFactNeighborY="-132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37F92D-8B03-4996-9869-983189A73815}" type="pres">
      <dgm:prSet presAssocID="{E0D23D85-E61D-44EE-95A4-2892BE8E806C}" presName="horzTwo" presStyleCnt="0"/>
      <dgm:spPr/>
    </dgm:pt>
    <dgm:pt modelId="{886692E6-93C5-4FD9-B035-44012113EB64}" type="pres">
      <dgm:prSet presAssocID="{9803DD49-2A45-4AA0-B01D-F97DB7A0A1A7}" presName="sibSpaceTwo" presStyleCnt="0"/>
      <dgm:spPr/>
    </dgm:pt>
    <dgm:pt modelId="{0A891ECA-B373-4516-ABA1-D178C04FE32C}" type="pres">
      <dgm:prSet presAssocID="{0F83A24B-4277-4E25-A06E-96599A06D54E}" presName="vertTwo" presStyleCnt="0"/>
      <dgm:spPr/>
    </dgm:pt>
    <dgm:pt modelId="{801997FF-0491-47DC-B8FC-41291124E3BF}" type="pres">
      <dgm:prSet presAssocID="{0F83A24B-4277-4E25-A06E-96599A06D54E}" presName="txTwo" presStyleLbl="node2" presStyleIdx="3" presStyleCnt="5" custScaleY="73943" custLinFactNeighborX="-11779" custLinFactNeighborY="-131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B700FD-7CC4-413C-949B-BB70DCC3E0CC}" type="pres">
      <dgm:prSet presAssocID="{0F83A24B-4277-4E25-A06E-96599A06D54E}" presName="horzTwo" presStyleCnt="0"/>
      <dgm:spPr/>
    </dgm:pt>
    <dgm:pt modelId="{D4FFDC01-0A7E-4D1F-902C-E3E3150D4949}" type="pres">
      <dgm:prSet presAssocID="{73478AE0-B324-45B1-AF0D-78ECB8211699}" presName="sibSpaceTwo" presStyleCnt="0"/>
      <dgm:spPr/>
    </dgm:pt>
    <dgm:pt modelId="{EDE76B6D-0879-4215-9E22-E1F80174B76C}" type="pres">
      <dgm:prSet presAssocID="{198E03EC-DA03-4C31-B89A-380FBAC6AAF6}" presName="vertTwo" presStyleCnt="0"/>
      <dgm:spPr/>
    </dgm:pt>
    <dgm:pt modelId="{970F0C67-9B43-477A-9BFD-C4A517C1A3F8}" type="pres">
      <dgm:prSet presAssocID="{198E03EC-DA03-4C31-B89A-380FBAC6AAF6}" presName="txTwo" presStyleLbl="node2" presStyleIdx="4" presStyleCnt="5" custScaleX="111918" custScaleY="73338" custLinFactNeighborX="-2936" custLinFactNeighborY="-132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8ABF38-C215-412D-933F-B7EB963F2460}" type="pres">
      <dgm:prSet presAssocID="{198E03EC-DA03-4C31-B89A-380FBAC6AAF6}" presName="horzTwo" presStyleCnt="0"/>
      <dgm:spPr/>
    </dgm:pt>
  </dgm:ptLst>
  <dgm:cxnLst>
    <dgm:cxn modelId="{904E667D-8418-934D-BB14-94B5C883B201}" type="presOf" srcId="{E0D23D85-E61D-44EE-95A4-2892BE8E806C}" destId="{ED65E525-8C61-4F65-939F-92516F8C4CB8}" srcOrd="0" destOrd="0" presId="urn:microsoft.com/office/officeart/2005/8/layout/hierarchy4"/>
    <dgm:cxn modelId="{5ABF3927-F696-403A-9FA4-3013076A0B8F}" srcId="{2A3CB0A9-FE40-45AD-9934-B82AF9835105}" destId="{E0D23D85-E61D-44EE-95A4-2892BE8E806C}" srcOrd="2" destOrd="0" parTransId="{354FB742-8003-4F9A-820C-9776289ED2EB}" sibTransId="{9803DD49-2A45-4AA0-B01D-F97DB7A0A1A7}"/>
    <dgm:cxn modelId="{E4B85739-E7B4-40C4-A491-8A05ABFB641D}" srcId="{0F7F5597-0496-4313-B9CD-9195B1ADA31B}" destId="{C0D642D9-28F6-41F8-956F-175F49E97120}" srcOrd="0" destOrd="0" parTransId="{6BEAAA00-E854-436F-89C1-464DCC535426}" sibTransId="{6B69B7D0-7091-4F87-A5E9-F7E72588B37E}"/>
    <dgm:cxn modelId="{6C1B64E0-F28B-486B-B38B-E3B91C7948BB}" srcId="{2A3CB0A9-FE40-45AD-9934-B82AF9835105}" destId="{0F7F5597-0496-4313-B9CD-9195B1ADA31B}" srcOrd="0" destOrd="0" parTransId="{3841DBE7-5B35-41A6-9C6C-55D7BE79F7C5}" sibTransId="{687704D8-CD92-43C3-963C-948FEE847CB7}"/>
    <dgm:cxn modelId="{3DEA8D8E-6F22-2346-B419-81E31FCF91DE}" type="presOf" srcId="{0F7F5597-0496-4313-B9CD-9195B1ADA31B}" destId="{40D75087-70FE-49B0-A393-64D9E4B3BFD6}" srcOrd="0" destOrd="0" presId="urn:microsoft.com/office/officeart/2005/8/layout/hierarchy4"/>
    <dgm:cxn modelId="{58686880-7692-8243-92B2-6F021CDFED85}" type="presOf" srcId="{198E03EC-DA03-4C31-B89A-380FBAC6AAF6}" destId="{970F0C67-9B43-477A-9BFD-C4A517C1A3F8}" srcOrd="0" destOrd="0" presId="urn:microsoft.com/office/officeart/2005/8/layout/hierarchy4"/>
    <dgm:cxn modelId="{9BBA23BE-2385-4A20-9212-ABBA7E1B5E3A}" srcId="{D3AA8274-D9BC-4857-AA0D-595F8CA97507}" destId="{2A3CB0A9-FE40-45AD-9934-B82AF9835105}" srcOrd="0" destOrd="0" parTransId="{BB2FEEC3-2F31-4741-9468-8954CF9FD1AA}" sibTransId="{9BE56DC2-0A2A-4870-A209-64032B5D9601}"/>
    <dgm:cxn modelId="{7CFDC630-3787-4612-A47C-ED355071F9DF}" srcId="{2A3CB0A9-FE40-45AD-9934-B82AF9835105}" destId="{0F83A24B-4277-4E25-A06E-96599A06D54E}" srcOrd="3" destOrd="0" parTransId="{AF17E066-7DE0-4D0E-B6E5-7168CA219FD4}" sibTransId="{73478AE0-B324-45B1-AF0D-78ECB8211699}"/>
    <dgm:cxn modelId="{B1177FA9-0A92-F641-87EC-C519DA9E15BC}" type="presOf" srcId="{C0D642D9-28F6-41F8-956F-175F49E97120}" destId="{8E6DACC7-39CE-4F80-B8C3-CECC76F550F4}" srcOrd="0" destOrd="0" presId="urn:microsoft.com/office/officeart/2005/8/layout/hierarchy4"/>
    <dgm:cxn modelId="{62FF2C4C-B054-4072-A943-2EBC1278F7B1}" srcId="{2A3CB0A9-FE40-45AD-9934-B82AF9835105}" destId="{2A281F02-4379-4E52-AA8D-129274376E61}" srcOrd="1" destOrd="0" parTransId="{269FDEFF-CF10-4245-919F-D3C6B85F9462}" sibTransId="{FCC71574-5530-4C96-87EC-A8C243D0856B}"/>
    <dgm:cxn modelId="{7C989E46-7767-4BEC-8165-250AC0906BA1}" srcId="{2A3CB0A9-FE40-45AD-9934-B82AF9835105}" destId="{198E03EC-DA03-4C31-B89A-380FBAC6AAF6}" srcOrd="4" destOrd="0" parTransId="{077807B1-ADC4-4424-BC0D-5D32AAA324B4}" sibTransId="{9338BADA-B0D4-452A-A8B6-EEB6680BAD50}"/>
    <dgm:cxn modelId="{ABDE010D-946F-4F46-BDE5-D96932BEE7AA}" type="presOf" srcId="{0F83A24B-4277-4E25-A06E-96599A06D54E}" destId="{801997FF-0491-47DC-B8FC-41291124E3BF}" srcOrd="0" destOrd="0" presId="urn:microsoft.com/office/officeart/2005/8/layout/hierarchy4"/>
    <dgm:cxn modelId="{7EC709C3-46F2-E345-A68E-C600DAB35100}" type="presOf" srcId="{2A281F02-4379-4E52-AA8D-129274376E61}" destId="{365BC11F-0669-4947-834C-847C077802AF}" srcOrd="0" destOrd="0" presId="urn:microsoft.com/office/officeart/2005/8/layout/hierarchy4"/>
    <dgm:cxn modelId="{02DA5E1C-76F9-0E4D-BF22-9531C0EC19D4}" type="presOf" srcId="{A6A38DC0-0985-416B-A869-D910E0A456E9}" destId="{509CB44F-1FE4-4940-9851-C54AC5EDE612}" srcOrd="0" destOrd="0" presId="urn:microsoft.com/office/officeart/2005/8/layout/hierarchy4"/>
    <dgm:cxn modelId="{9B2CD0FA-01D2-4A46-83C3-5FA872A1B5F4}" type="presOf" srcId="{D3AA8274-D9BC-4857-AA0D-595F8CA97507}" destId="{2DDFDB40-9B81-4C6D-B2A4-2D79FCE0E88A}" srcOrd="0" destOrd="0" presId="urn:microsoft.com/office/officeart/2005/8/layout/hierarchy4"/>
    <dgm:cxn modelId="{7DFADE0D-31C1-487A-905C-B1213C5B2437}" srcId="{0F7F5597-0496-4313-B9CD-9195B1ADA31B}" destId="{A6A38DC0-0985-416B-A869-D910E0A456E9}" srcOrd="1" destOrd="0" parTransId="{0CF4F5E8-B17E-4226-8F09-13061A30C903}" sibTransId="{5F5A99BF-1C4D-4815-8638-F07992F72EF2}"/>
    <dgm:cxn modelId="{5BC85DD4-48AD-6D45-8BE3-A8C69752A097}" type="presOf" srcId="{2A3CB0A9-FE40-45AD-9934-B82AF9835105}" destId="{F6D2BBDB-AC26-4CA0-97BE-05A4ACBB4C1D}" srcOrd="0" destOrd="0" presId="urn:microsoft.com/office/officeart/2005/8/layout/hierarchy4"/>
    <dgm:cxn modelId="{C12D95CE-21BD-D648-94D1-CE7E0A91462F}" type="presParOf" srcId="{2DDFDB40-9B81-4C6D-B2A4-2D79FCE0E88A}" destId="{BA2C330D-2460-4FA8-B451-A676F53B2843}" srcOrd="0" destOrd="0" presId="urn:microsoft.com/office/officeart/2005/8/layout/hierarchy4"/>
    <dgm:cxn modelId="{1E3FBAC5-6975-A843-BD7D-79A3F9920A64}" type="presParOf" srcId="{BA2C330D-2460-4FA8-B451-A676F53B2843}" destId="{F6D2BBDB-AC26-4CA0-97BE-05A4ACBB4C1D}" srcOrd="0" destOrd="0" presId="urn:microsoft.com/office/officeart/2005/8/layout/hierarchy4"/>
    <dgm:cxn modelId="{EBF4682B-FF94-3F4E-B731-69355AE049B5}" type="presParOf" srcId="{BA2C330D-2460-4FA8-B451-A676F53B2843}" destId="{29F3CD35-E408-42B5-B540-3F7F6247B205}" srcOrd="1" destOrd="0" presId="urn:microsoft.com/office/officeart/2005/8/layout/hierarchy4"/>
    <dgm:cxn modelId="{F95A5FA9-1E4B-824B-857C-04C925D4A0CF}" type="presParOf" srcId="{BA2C330D-2460-4FA8-B451-A676F53B2843}" destId="{5DEA2E35-43DE-425C-BDC2-1EB54D610635}" srcOrd="2" destOrd="0" presId="urn:microsoft.com/office/officeart/2005/8/layout/hierarchy4"/>
    <dgm:cxn modelId="{51C12CC7-FA1E-6845-B2E6-2204458743F6}" type="presParOf" srcId="{5DEA2E35-43DE-425C-BDC2-1EB54D610635}" destId="{F71E9E1B-AE50-4915-BF15-8E89C3FD638C}" srcOrd="0" destOrd="0" presId="urn:microsoft.com/office/officeart/2005/8/layout/hierarchy4"/>
    <dgm:cxn modelId="{764BCA8A-45D2-154A-B467-9DEE6E79D148}" type="presParOf" srcId="{F71E9E1B-AE50-4915-BF15-8E89C3FD638C}" destId="{40D75087-70FE-49B0-A393-64D9E4B3BFD6}" srcOrd="0" destOrd="0" presId="urn:microsoft.com/office/officeart/2005/8/layout/hierarchy4"/>
    <dgm:cxn modelId="{5392F146-A164-6847-9E28-64A5CCD03E0C}" type="presParOf" srcId="{F71E9E1B-AE50-4915-BF15-8E89C3FD638C}" destId="{F9706787-6790-4E68-B184-5AC1699C2C27}" srcOrd="1" destOrd="0" presId="urn:microsoft.com/office/officeart/2005/8/layout/hierarchy4"/>
    <dgm:cxn modelId="{7E461C04-43BD-BF47-9423-AE4FD02F7D2B}" type="presParOf" srcId="{F71E9E1B-AE50-4915-BF15-8E89C3FD638C}" destId="{4588ED92-5324-4BEF-AF84-C9633109E463}" srcOrd="2" destOrd="0" presId="urn:microsoft.com/office/officeart/2005/8/layout/hierarchy4"/>
    <dgm:cxn modelId="{D3589667-AA5B-E641-9A9B-8FC3BA1FBC2B}" type="presParOf" srcId="{4588ED92-5324-4BEF-AF84-C9633109E463}" destId="{ED4BD21B-7DF4-490A-B91F-56B957B14F3D}" srcOrd="0" destOrd="0" presId="urn:microsoft.com/office/officeart/2005/8/layout/hierarchy4"/>
    <dgm:cxn modelId="{372D1692-9BDE-E04C-BEA9-E8F36FCFD3C1}" type="presParOf" srcId="{ED4BD21B-7DF4-490A-B91F-56B957B14F3D}" destId="{8E6DACC7-39CE-4F80-B8C3-CECC76F550F4}" srcOrd="0" destOrd="0" presId="urn:microsoft.com/office/officeart/2005/8/layout/hierarchy4"/>
    <dgm:cxn modelId="{8D603F28-FB40-AA43-AB5A-248BF4530929}" type="presParOf" srcId="{ED4BD21B-7DF4-490A-B91F-56B957B14F3D}" destId="{D71486B0-E367-447B-8951-FA3F7D2A2DC6}" srcOrd="1" destOrd="0" presId="urn:microsoft.com/office/officeart/2005/8/layout/hierarchy4"/>
    <dgm:cxn modelId="{96D3BCF2-A314-5641-AB84-D8F0CD37FC43}" type="presParOf" srcId="{4588ED92-5324-4BEF-AF84-C9633109E463}" destId="{E1861A36-4D8A-4E20-9158-5E28F67C1DA2}" srcOrd="1" destOrd="0" presId="urn:microsoft.com/office/officeart/2005/8/layout/hierarchy4"/>
    <dgm:cxn modelId="{647BCFD7-552B-9F4F-BAAD-6798D80E2107}" type="presParOf" srcId="{4588ED92-5324-4BEF-AF84-C9633109E463}" destId="{CABDE783-F1D3-490E-9987-41379E902136}" srcOrd="2" destOrd="0" presId="urn:microsoft.com/office/officeart/2005/8/layout/hierarchy4"/>
    <dgm:cxn modelId="{28A7F427-70E9-8346-B35C-83AA68897323}" type="presParOf" srcId="{CABDE783-F1D3-490E-9987-41379E902136}" destId="{509CB44F-1FE4-4940-9851-C54AC5EDE612}" srcOrd="0" destOrd="0" presId="urn:microsoft.com/office/officeart/2005/8/layout/hierarchy4"/>
    <dgm:cxn modelId="{E4EA20F9-263C-0940-8ADA-E25A4A299E18}" type="presParOf" srcId="{CABDE783-F1D3-490E-9987-41379E902136}" destId="{E1B75A93-29E0-430B-A8F2-01C1E9D7A543}" srcOrd="1" destOrd="0" presId="urn:microsoft.com/office/officeart/2005/8/layout/hierarchy4"/>
    <dgm:cxn modelId="{6A78A926-B7C6-2047-8260-3EE6B9942898}" type="presParOf" srcId="{5DEA2E35-43DE-425C-BDC2-1EB54D610635}" destId="{F66126C6-4DF2-4383-9456-D6F1B3430A35}" srcOrd="1" destOrd="0" presId="urn:microsoft.com/office/officeart/2005/8/layout/hierarchy4"/>
    <dgm:cxn modelId="{07B9B37D-7C12-024F-9907-07CC53457567}" type="presParOf" srcId="{5DEA2E35-43DE-425C-BDC2-1EB54D610635}" destId="{1D58A694-D649-480D-BB77-DDDE77BB6BB4}" srcOrd="2" destOrd="0" presId="urn:microsoft.com/office/officeart/2005/8/layout/hierarchy4"/>
    <dgm:cxn modelId="{73E09DAE-EEB0-2F47-8A9B-452A1342E7AD}" type="presParOf" srcId="{1D58A694-D649-480D-BB77-DDDE77BB6BB4}" destId="{365BC11F-0669-4947-834C-847C077802AF}" srcOrd="0" destOrd="0" presId="urn:microsoft.com/office/officeart/2005/8/layout/hierarchy4"/>
    <dgm:cxn modelId="{943FEE67-DA84-0841-BC9A-319F34C432FE}" type="presParOf" srcId="{1D58A694-D649-480D-BB77-DDDE77BB6BB4}" destId="{A41FAD50-A13C-48B9-90B4-79E34E61D7B0}" srcOrd="1" destOrd="0" presId="urn:microsoft.com/office/officeart/2005/8/layout/hierarchy4"/>
    <dgm:cxn modelId="{A6099EAA-2241-1547-AA92-B92F6FD9062A}" type="presParOf" srcId="{5DEA2E35-43DE-425C-BDC2-1EB54D610635}" destId="{82C5C336-3DBF-4290-AD60-1C5B523228B3}" srcOrd="3" destOrd="0" presId="urn:microsoft.com/office/officeart/2005/8/layout/hierarchy4"/>
    <dgm:cxn modelId="{5C092968-6DF7-D542-A179-E4082ECA4775}" type="presParOf" srcId="{5DEA2E35-43DE-425C-BDC2-1EB54D610635}" destId="{A060C7DD-B116-46EE-A39E-EDF996F97B51}" srcOrd="4" destOrd="0" presId="urn:microsoft.com/office/officeart/2005/8/layout/hierarchy4"/>
    <dgm:cxn modelId="{F03DD44A-06A1-E14F-83C6-5197BB83BE68}" type="presParOf" srcId="{A060C7DD-B116-46EE-A39E-EDF996F97B51}" destId="{ED65E525-8C61-4F65-939F-92516F8C4CB8}" srcOrd="0" destOrd="0" presId="urn:microsoft.com/office/officeart/2005/8/layout/hierarchy4"/>
    <dgm:cxn modelId="{B69F0973-A33E-E849-B176-6B948047AB4D}" type="presParOf" srcId="{A060C7DD-B116-46EE-A39E-EDF996F97B51}" destId="{E937F92D-8B03-4996-9869-983189A73815}" srcOrd="1" destOrd="0" presId="urn:microsoft.com/office/officeart/2005/8/layout/hierarchy4"/>
    <dgm:cxn modelId="{C522E0D8-918D-D043-BF95-7477FE25B65C}" type="presParOf" srcId="{5DEA2E35-43DE-425C-BDC2-1EB54D610635}" destId="{886692E6-93C5-4FD9-B035-44012113EB64}" srcOrd="5" destOrd="0" presId="urn:microsoft.com/office/officeart/2005/8/layout/hierarchy4"/>
    <dgm:cxn modelId="{CEF5D2B5-3231-4347-9D1D-728B31E2CDFE}" type="presParOf" srcId="{5DEA2E35-43DE-425C-BDC2-1EB54D610635}" destId="{0A891ECA-B373-4516-ABA1-D178C04FE32C}" srcOrd="6" destOrd="0" presId="urn:microsoft.com/office/officeart/2005/8/layout/hierarchy4"/>
    <dgm:cxn modelId="{B7F4A755-A7FA-E848-8CC8-35498B047F87}" type="presParOf" srcId="{0A891ECA-B373-4516-ABA1-D178C04FE32C}" destId="{801997FF-0491-47DC-B8FC-41291124E3BF}" srcOrd="0" destOrd="0" presId="urn:microsoft.com/office/officeart/2005/8/layout/hierarchy4"/>
    <dgm:cxn modelId="{282EB389-8D4E-9D4D-9178-EDD3A4F4E6FC}" type="presParOf" srcId="{0A891ECA-B373-4516-ABA1-D178C04FE32C}" destId="{E8B700FD-7CC4-413C-949B-BB70DCC3E0CC}" srcOrd="1" destOrd="0" presId="urn:microsoft.com/office/officeart/2005/8/layout/hierarchy4"/>
    <dgm:cxn modelId="{CEDB883B-E425-2A44-84C5-0D01EAC69926}" type="presParOf" srcId="{5DEA2E35-43DE-425C-BDC2-1EB54D610635}" destId="{D4FFDC01-0A7E-4D1F-902C-E3E3150D4949}" srcOrd="7" destOrd="0" presId="urn:microsoft.com/office/officeart/2005/8/layout/hierarchy4"/>
    <dgm:cxn modelId="{0BEA47B5-F42E-0544-B107-3E1E149FE9BC}" type="presParOf" srcId="{5DEA2E35-43DE-425C-BDC2-1EB54D610635}" destId="{EDE76B6D-0879-4215-9E22-E1F80174B76C}" srcOrd="8" destOrd="0" presId="urn:microsoft.com/office/officeart/2005/8/layout/hierarchy4"/>
    <dgm:cxn modelId="{B9116B7D-E1AA-FF41-8A92-85EC48FE86C4}" type="presParOf" srcId="{EDE76B6D-0879-4215-9E22-E1F80174B76C}" destId="{970F0C67-9B43-477A-9BFD-C4A517C1A3F8}" srcOrd="0" destOrd="0" presId="urn:microsoft.com/office/officeart/2005/8/layout/hierarchy4"/>
    <dgm:cxn modelId="{A2654A06-33A1-584C-A13C-F822B3C336B9}" type="presParOf" srcId="{EDE76B6D-0879-4215-9E22-E1F80174B76C}" destId="{5A8ABF38-C215-412D-933F-B7EB963F246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AA8274-D9BC-4857-AA0D-595F8CA9750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3CB0A9-FE40-45AD-9934-B82AF983510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b="1" dirty="0" smtClean="0"/>
            <a:t>Филиал наркологического диспансера (наркологической больницы)</a:t>
          </a:r>
          <a:endParaRPr lang="ru-RU" sz="1800" b="1" dirty="0"/>
        </a:p>
      </dgm:t>
    </dgm:pt>
    <dgm:pt modelId="{BB2FEEC3-2F31-4741-9468-8954CF9FD1AA}" type="parTrans" cxnId="{9BBA23BE-2385-4A20-9212-ABBA7E1B5E3A}">
      <dgm:prSet/>
      <dgm:spPr/>
      <dgm:t>
        <a:bodyPr/>
        <a:lstStyle/>
        <a:p>
          <a:endParaRPr lang="ru-RU" sz="1050"/>
        </a:p>
      </dgm:t>
    </dgm:pt>
    <dgm:pt modelId="{9BE56DC2-0A2A-4870-A209-64032B5D9601}" type="sibTrans" cxnId="{9BBA23BE-2385-4A20-9212-ABBA7E1B5E3A}">
      <dgm:prSet/>
      <dgm:spPr/>
      <dgm:t>
        <a:bodyPr/>
        <a:lstStyle/>
        <a:p>
          <a:endParaRPr lang="ru-RU" sz="1050"/>
        </a:p>
      </dgm:t>
    </dgm:pt>
    <dgm:pt modelId="{0F7F5597-0496-4313-B9CD-9195B1ADA31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050" dirty="0" smtClean="0"/>
            <a:t>Амбулаторное отделение</a:t>
          </a:r>
          <a:endParaRPr lang="ru-RU" sz="1050" dirty="0"/>
        </a:p>
      </dgm:t>
    </dgm:pt>
    <dgm:pt modelId="{3841DBE7-5B35-41A6-9C6C-55D7BE79F7C5}" type="parTrans" cxnId="{6C1B64E0-F28B-486B-B38B-E3B91C7948BB}">
      <dgm:prSet/>
      <dgm:spPr/>
      <dgm:t>
        <a:bodyPr/>
        <a:lstStyle/>
        <a:p>
          <a:endParaRPr lang="ru-RU" sz="1050"/>
        </a:p>
      </dgm:t>
    </dgm:pt>
    <dgm:pt modelId="{687704D8-CD92-43C3-963C-948FEE847CB7}" type="sibTrans" cxnId="{6C1B64E0-F28B-486B-B38B-E3B91C7948BB}">
      <dgm:prSet/>
      <dgm:spPr/>
      <dgm:t>
        <a:bodyPr/>
        <a:lstStyle/>
        <a:p>
          <a:endParaRPr lang="ru-RU" sz="1050"/>
        </a:p>
      </dgm:t>
    </dgm:pt>
    <dgm:pt modelId="{C0D642D9-28F6-41F8-956F-175F49E97120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050" dirty="0" smtClean="0"/>
            <a:t>Кабинет врача-психиатра-нарколога</a:t>
          </a:r>
          <a:endParaRPr lang="ru-RU" sz="1050" dirty="0"/>
        </a:p>
      </dgm:t>
    </dgm:pt>
    <dgm:pt modelId="{6BEAAA00-E854-436F-89C1-464DCC535426}" type="parTrans" cxnId="{E4B85739-E7B4-40C4-A491-8A05ABFB641D}">
      <dgm:prSet/>
      <dgm:spPr/>
      <dgm:t>
        <a:bodyPr/>
        <a:lstStyle/>
        <a:p>
          <a:endParaRPr lang="ru-RU" sz="1050"/>
        </a:p>
      </dgm:t>
    </dgm:pt>
    <dgm:pt modelId="{6B69B7D0-7091-4F87-A5E9-F7E72588B37E}" type="sibTrans" cxnId="{E4B85739-E7B4-40C4-A491-8A05ABFB641D}">
      <dgm:prSet/>
      <dgm:spPr/>
      <dgm:t>
        <a:bodyPr/>
        <a:lstStyle/>
        <a:p>
          <a:endParaRPr lang="ru-RU" sz="1050"/>
        </a:p>
      </dgm:t>
    </dgm:pt>
    <dgm:pt modelId="{A6A38DC0-0985-416B-A869-D910E0A456E9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050" dirty="0" smtClean="0"/>
            <a:t>Кабинет профилактики наркологических расстройств</a:t>
          </a:r>
          <a:endParaRPr lang="ru-RU" sz="1050" dirty="0"/>
        </a:p>
      </dgm:t>
    </dgm:pt>
    <dgm:pt modelId="{0CF4F5E8-B17E-4226-8F09-13061A30C903}" type="parTrans" cxnId="{7DFADE0D-31C1-487A-905C-B1213C5B2437}">
      <dgm:prSet/>
      <dgm:spPr/>
      <dgm:t>
        <a:bodyPr/>
        <a:lstStyle/>
        <a:p>
          <a:endParaRPr lang="ru-RU" sz="1050"/>
        </a:p>
      </dgm:t>
    </dgm:pt>
    <dgm:pt modelId="{5F5A99BF-1C4D-4815-8638-F07992F72EF2}" type="sibTrans" cxnId="{7DFADE0D-31C1-487A-905C-B1213C5B2437}">
      <dgm:prSet/>
      <dgm:spPr/>
      <dgm:t>
        <a:bodyPr/>
        <a:lstStyle/>
        <a:p>
          <a:endParaRPr lang="ru-RU" sz="1050"/>
        </a:p>
      </dgm:t>
    </dgm:pt>
    <dgm:pt modelId="{2A281F02-4379-4E52-AA8D-129274376E61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1050" dirty="0" smtClean="0"/>
            <a:t>Стационарное отделение</a:t>
          </a:r>
          <a:endParaRPr lang="ru-RU" sz="1050" dirty="0"/>
        </a:p>
      </dgm:t>
    </dgm:pt>
    <dgm:pt modelId="{269FDEFF-CF10-4245-919F-D3C6B85F9462}" type="parTrans" cxnId="{62FF2C4C-B054-4072-A943-2EBC1278F7B1}">
      <dgm:prSet/>
      <dgm:spPr/>
      <dgm:t>
        <a:bodyPr/>
        <a:lstStyle/>
        <a:p>
          <a:endParaRPr lang="ru-RU" sz="1050"/>
        </a:p>
      </dgm:t>
    </dgm:pt>
    <dgm:pt modelId="{FCC71574-5530-4C96-87EC-A8C243D0856B}" type="sibTrans" cxnId="{62FF2C4C-B054-4072-A943-2EBC1278F7B1}">
      <dgm:prSet/>
      <dgm:spPr/>
      <dgm:t>
        <a:bodyPr/>
        <a:lstStyle/>
        <a:p>
          <a:endParaRPr lang="ru-RU" sz="1050"/>
        </a:p>
      </dgm:t>
    </dgm:pt>
    <dgm:pt modelId="{E0D23D85-E61D-44EE-95A4-2892BE8E806C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050" dirty="0" smtClean="0"/>
            <a:t>Дневной стационар</a:t>
          </a:r>
          <a:endParaRPr lang="ru-RU" sz="1050" dirty="0"/>
        </a:p>
      </dgm:t>
    </dgm:pt>
    <dgm:pt modelId="{354FB742-8003-4F9A-820C-9776289ED2EB}" type="parTrans" cxnId="{5ABF3927-F696-403A-9FA4-3013076A0B8F}">
      <dgm:prSet/>
      <dgm:spPr/>
      <dgm:t>
        <a:bodyPr/>
        <a:lstStyle/>
        <a:p>
          <a:endParaRPr lang="ru-RU" sz="1050"/>
        </a:p>
      </dgm:t>
    </dgm:pt>
    <dgm:pt modelId="{9803DD49-2A45-4AA0-B01D-F97DB7A0A1A7}" type="sibTrans" cxnId="{5ABF3927-F696-403A-9FA4-3013076A0B8F}">
      <dgm:prSet/>
      <dgm:spPr/>
      <dgm:t>
        <a:bodyPr/>
        <a:lstStyle/>
        <a:p>
          <a:endParaRPr lang="ru-RU" sz="1050"/>
        </a:p>
      </dgm:t>
    </dgm:pt>
    <dgm:pt modelId="{9BC5D4CE-00D2-4306-8C21-1E4A4424B2BA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050" dirty="0" smtClean="0"/>
            <a:t>Кабинет (отделение) медицинского </a:t>
          </a:r>
          <a:r>
            <a:rPr lang="ru-RU" sz="1050" dirty="0" err="1" smtClean="0"/>
            <a:t>освидетельствова-ния</a:t>
          </a:r>
          <a:r>
            <a:rPr lang="ru-RU" sz="1050" dirty="0" smtClean="0"/>
            <a:t> на состояние опьянения</a:t>
          </a:r>
          <a:endParaRPr lang="ru-RU" sz="1050" dirty="0"/>
        </a:p>
      </dgm:t>
    </dgm:pt>
    <dgm:pt modelId="{5BA9F234-88B3-4DCF-913A-4C28850791F3}" type="parTrans" cxnId="{45A1F9B4-D805-4791-AF5F-501A50A2ECB6}">
      <dgm:prSet/>
      <dgm:spPr/>
      <dgm:t>
        <a:bodyPr/>
        <a:lstStyle/>
        <a:p>
          <a:endParaRPr lang="ru-RU"/>
        </a:p>
      </dgm:t>
    </dgm:pt>
    <dgm:pt modelId="{47FF4CE9-783C-427B-8104-5A315A9BFD87}" type="sibTrans" cxnId="{45A1F9B4-D805-4791-AF5F-501A50A2ECB6}">
      <dgm:prSet/>
      <dgm:spPr/>
      <dgm:t>
        <a:bodyPr/>
        <a:lstStyle/>
        <a:p>
          <a:endParaRPr lang="ru-RU"/>
        </a:p>
      </dgm:t>
    </dgm:pt>
    <dgm:pt modelId="{2DDFDB40-9B81-4C6D-B2A4-2D79FCE0E88A}" type="pres">
      <dgm:prSet presAssocID="{D3AA8274-D9BC-4857-AA0D-595F8CA9750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2C330D-2460-4FA8-B451-A676F53B2843}" type="pres">
      <dgm:prSet presAssocID="{2A3CB0A9-FE40-45AD-9934-B82AF9835105}" presName="vertOne" presStyleCnt="0"/>
      <dgm:spPr/>
    </dgm:pt>
    <dgm:pt modelId="{F6D2BBDB-AC26-4CA0-97BE-05A4ACBB4C1D}" type="pres">
      <dgm:prSet presAssocID="{2A3CB0A9-FE40-45AD-9934-B82AF9835105}" presName="txOne" presStyleLbl="node0" presStyleIdx="0" presStyleCnt="1" custScaleY="31860" custLinFactNeighborX="885" custLinFactNeighborY="-697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F3CD35-E408-42B5-B540-3F7F6247B205}" type="pres">
      <dgm:prSet presAssocID="{2A3CB0A9-FE40-45AD-9934-B82AF9835105}" presName="parTransOne" presStyleCnt="0"/>
      <dgm:spPr/>
    </dgm:pt>
    <dgm:pt modelId="{5DEA2E35-43DE-425C-BDC2-1EB54D610635}" type="pres">
      <dgm:prSet presAssocID="{2A3CB0A9-FE40-45AD-9934-B82AF9835105}" presName="horzOne" presStyleCnt="0"/>
      <dgm:spPr/>
    </dgm:pt>
    <dgm:pt modelId="{F71E9E1B-AE50-4915-BF15-8E89C3FD638C}" type="pres">
      <dgm:prSet presAssocID="{0F7F5597-0496-4313-B9CD-9195B1ADA31B}" presName="vertTwo" presStyleCnt="0"/>
      <dgm:spPr/>
    </dgm:pt>
    <dgm:pt modelId="{40D75087-70FE-49B0-A393-64D9E4B3BFD6}" type="pres">
      <dgm:prSet presAssocID="{0F7F5597-0496-4313-B9CD-9195B1ADA31B}" presName="txTwo" presStyleLbl="node2" presStyleIdx="0" presStyleCnt="4" custScaleY="23537" custLinFactNeighborX="-356" custLinFactNeighborY="-835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706787-6790-4E68-B184-5AC1699C2C27}" type="pres">
      <dgm:prSet presAssocID="{0F7F5597-0496-4313-B9CD-9195B1ADA31B}" presName="parTransTwo" presStyleCnt="0"/>
      <dgm:spPr/>
    </dgm:pt>
    <dgm:pt modelId="{4588ED92-5324-4BEF-AF84-C9633109E463}" type="pres">
      <dgm:prSet presAssocID="{0F7F5597-0496-4313-B9CD-9195B1ADA31B}" presName="horzTwo" presStyleCnt="0"/>
      <dgm:spPr/>
    </dgm:pt>
    <dgm:pt modelId="{ED4BD21B-7DF4-490A-B91F-56B957B14F3D}" type="pres">
      <dgm:prSet presAssocID="{C0D642D9-28F6-41F8-956F-175F49E97120}" presName="vertThree" presStyleCnt="0"/>
      <dgm:spPr/>
    </dgm:pt>
    <dgm:pt modelId="{8E6DACC7-39CE-4F80-B8C3-CECC76F550F4}" type="pres">
      <dgm:prSet presAssocID="{C0D642D9-28F6-41F8-956F-175F49E97120}" presName="txThree" presStyleLbl="node3" presStyleIdx="0" presStyleCnt="2" custScaleY="47561" custLinFactNeighborX="-103" custLinFactNeighborY="-294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1486B0-E367-447B-8951-FA3F7D2A2DC6}" type="pres">
      <dgm:prSet presAssocID="{C0D642D9-28F6-41F8-956F-175F49E97120}" presName="horzThree" presStyleCnt="0"/>
      <dgm:spPr/>
    </dgm:pt>
    <dgm:pt modelId="{E1861A36-4D8A-4E20-9158-5E28F67C1DA2}" type="pres">
      <dgm:prSet presAssocID="{6B69B7D0-7091-4F87-A5E9-F7E72588B37E}" presName="sibSpaceThree" presStyleCnt="0"/>
      <dgm:spPr/>
    </dgm:pt>
    <dgm:pt modelId="{CABDE783-F1D3-490E-9987-41379E902136}" type="pres">
      <dgm:prSet presAssocID="{A6A38DC0-0985-416B-A869-D910E0A456E9}" presName="vertThree" presStyleCnt="0"/>
      <dgm:spPr/>
    </dgm:pt>
    <dgm:pt modelId="{509CB44F-1FE4-4940-9851-C54AC5EDE612}" type="pres">
      <dgm:prSet presAssocID="{A6A38DC0-0985-416B-A869-D910E0A456E9}" presName="txThree" presStyleLbl="node3" presStyleIdx="1" presStyleCnt="2" custScaleY="47426" custLinFactNeighborX="-843" custLinFactNeighborY="-294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B75A93-29E0-430B-A8F2-01C1E9D7A543}" type="pres">
      <dgm:prSet presAssocID="{A6A38DC0-0985-416B-A869-D910E0A456E9}" presName="horzThree" presStyleCnt="0"/>
      <dgm:spPr/>
    </dgm:pt>
    <dgm:pt modelId="{F66126C6-4DF2-4383-9456-D6F1B3430A35}" type="pres">
      <dgm:prSet presAssocID="{687704D8-CD92-43C3-963C-948FEE847CB7}" presName="sibSpaceTwo" presStyleCnt="0"/>
      <dgm:spPr/>
    </dgm:pt>
    <dgm:pt modelId="{1D58A694-D649-480D-BB77-DDDE77BB6BB4}" type="pres">
      <dgm:prSet presAssocID="{2A281F02-4379-4E52-AA8D-129274376E61}" presName="vertTwo" presStyleCnt="0"/>
      <dgm:spPr/>
    </dgm:pt>
    <dgm:pt modelId="{365BC11F-0669-4947-834C-847C077802AF}" type="pres">
      <dgm:prSet presAssocID="{2A281F02-4379-4E52-AA8D-129274376E61}" presName="txTwo" presStyleLbl="node2" presStyleIdx="1" presStyleCnt="4" custScaleY="74748" custLinFactNeighborX="2862" custLinFactNeighborY="-131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1FAD50-A13C-48B9-90B4-79E34E61D7B0}" type="pres">
      <dgm:prSet presAssocID="{2A281F02-4379-4E52-AA8D-129274376E61}" presName="horzTwo" presStyleCnt="0"/>
      <dgm:spPr/>
    </dgm:pt>
    <dgm:pt modelId="{82C5C336-3DBF-4290-AD60-1C5B523228B3}" type="pres">
      <dgm:prSet presAssocID="{FCC71574-5530-4C96-87EC-A8C243D0856B}" presName="sibSpaceTwo" presStyleCnt="0"/>
      <dgm:spPr/>
    </dgm:pt>
    <dgm:pt modelId="{A060C7DD-B116-46EE-A39E-EDF996F97B51}" type="pres">
      <dgm:prSet presAssocID="{E0D23D85-E61D-44EE-95A4-2892BE8E806C}" presName="vertTwo" presStyleCnt="0"/>
      <dgm:spPr/>
    </dgm:pt>
    <dgm:pt modelId="{ED65E525-8C61-4F65-939F-92516F8C4CB8}" type="pres">
      <dgm:prSet presAssocID="{E0D23D85-E61D-44EE-95A4-2892BE8E806C}" presName="txTwo" presStyleLbl="node2" presStyleIdx="2" presStyleCnt="4" custScaleY="74222" custLinFactNeighborX="-4362" custLinFactNeighborY="-131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37F92D-8B03-4996-9869-983189A73815}" type="pres">
      <dgm:prSet presAssocID="{E0D23D85-E61D-44EE-95A4-2892BE8E806C}" presName="horzTwo" presStyleCnt="0"/>
      <dgm:spPr/>
    </dgm:pt>
    <dgm:pt modelId="{886692E6-93C5-4FD9-B035-44012113EB64}" type="pres">
      <dgm:prSet presAssocID="{9803DD49-2A45-4AA0-B01D-F97DB7A0A1A7}" presName="sibSpaceTwo" presStyleCnt="0"/>
      <dgm:spPr/>
    </dgm:pt>
    <dgm:pt modelId="{BEE059E4-A7FE-4828-B2F2-A80980028F7A}" type="pres">
      <dgm:prSet presAssocID="{9BC5D4CE-00D2-4306-8C21-1E4A4424B2BA}" presName="vertTwo" presStyleCnt="0"/>
      <dgm:spPr/>
    </dgm:pt>
    <dgm:pt modelId="{E3FB6BE6-C728-4234-AC27-6CA7EB0B2159}" type="pres">
      <dgm:prSet presAssocID="{9BC5D4CE-00D2-4306-8C21-1E4A4424B2BA}" presName="txTwo" presStyleLbl="node2" presStyleIdx="3" presStyleCnt="4" custScaleY="74922" custLinFactNeighborX="-6" custLinFactNeighborY="-140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28717A-15A5-464D-8FFE-88B748EC73A7}" type="pres">
      <dgm:prSet presAssocID="{9BC5D4CE-00D2-4306-8C21-1E4A4424B2BA}" presName="horzTwo" presStyleCnt="0"/>
      <dgm:spPr/>
    </dgm:pt>
  </dgm:ptLst>
  <dgm:cxnLst>
    <dgm:cxn modelId="{D13B29E4-FFD9-4B47-A268-2C85E4D871D4}" type="presOf" srcId="{0F7F5597-0496-4313-B9CD-9195B1ADA31B}" destId="{40D75087-70FE-49B0-A393-64D9E4B3BFD6}" srcOrd="0" destOrd="0" presId="urn:microsoft.com/office/officeart/2005/8/layout/hierarchy4"/>
    <dgm:cxn modelId="{D68E3FC5-FCB8-7947-9A8E-8D7EFAB92942}" type="presOf" srcId="{2A3CB0A9-FE40-45AD-9934-B82AF9835105}" destId="{F6D2BBDB-AC26-4CA0-97BE-05A4ACBB4C1D}" srcOrd="0" destOrd="0" presId="urn:microsoft.com/office/officeart/2005/8/layout/hierarchy4"/>
    <dgm:cxn modelId="{7ED594F5-9974-B54E-A1E4-938954402E31}" type="presOf" srcId="{A6A38DC0-0985-416B-A869-D910E0A456E9}" destId="{509CB44F-1FE4-4940-9851-C54AC5EDE612}" srcOrd="0" destOrd="0" presId="urn:microsoft.com/office/officeart/2005/8/layout/hierarchy4"/>
    <dgm:cxn modelId="{62FF2C4C-B054-4072-A943-2EBC1278F7B1}" srcId="{2A3CB0A9-FE40-45AD-9934-B82AF9835105}" destId="{2A281F02-4379-4E52-AA8D-129274376E61}" srcOrd="1" destOrd="0" parTransId="{269FDEFF-CF10-4245-919F-D3C6B85F9462}" sibTransId="{FCC71574-5530-4C96-87EC-A8C243D0856B}"/>
    <dgm:cxn modelId="{21B859BC-819F-9742-AEEA-A199F630F1F6}" type="presOf" srcId="{C0D642D9-28F6-41F8-956F-175F49E97120}" destId="{8E6DACC7-39CE-4F80-B8C3-CECC76F550F4}" srcOrd="0" destOrd="0" presId="urn:microsoft.com/office/officeart/2005/8/layout/hierarchy4"/>
    <dgm:cxn modelId="{9BBA23BE-2385-4A20-9212-ABBA7E1B5E3A}" srcId="{D3AA8274-D9BC-4857-AA0D-595F8CA97507}" destId="{2A3CB0A9-FE40-45AD-9934-B82AF9835105}" srcOrd="0" destOrd="0" parTransId="{BB2FEEC3-2F31-4741-9468-8954CF9FD1AA}" sibTransId="{9BE56DC2-0A2A-4870-A209-64032B5D9601}"/>
    <dgm:cxn modelId="{5ABF3927-F696-403A-9FA4-3013076A0B8F}" srcId="{2A3CB0A9-FE40-45AD-9934-B82AF9835105}" destId="{E0D23D85-E61D-44EE-95A4-2892BE8E806C}" srcOrd="2" destOrd="0" parTransId="{354FB742-8003-4F9A-820C-9776289ED2EB}" sibTransId="{9803DD49-2A45-4AA0-B01D-F97DB7A0A1A7}"/>
    <dgm:cxn modelId="{77384491-242F-274A-A121-74E47408891A}" type="presOf" srcId="{2A281F02-4379-4E52-AA8D-129274376E61}" destId="{365BC11F-0669-4947-834C-847C077802AF}" srcOrd="0" destOrd="0" presId="urn:microsoft.com/office/officeart/2005/8/layout/hierarchy4"/>
    <dgm:cxn modelId="{454A8BFA-5258-A14F-835B-E190BB720D98}" type="presOf" srcId="{D3AA8274-D9BC-4857-AA0D-595F8CA97507}" destId="{2DDFDB40-9B81-4C6D-B2A4-2D79FCE0E88A}" srcOrd="0" destOrd="0" presId="urn:microsoft.com/office/officeart/2005/8/layout/hierarchy4"/>
    <dgm:cxn modelId="{79F1E132-9102-6641-9EF9-F283D289184C}" type="presOf" srcId="{9BC5D4CE-00D2-4306-8C21-1E4A4424B2BA}" destId="{E3FB6BE6-C728-4234-AC27-6CA7EB0B2159}" srcOrd="0" destOrd="0" presId="urn:microsoft.com/office/officeart/2005/8/layout/hierarchy4"/>
    <dgm:cxn modelId="{45A1F9B4-D805-4791-AF5F-501A50A2ECB6}" srcId="{2A3CB0A9-FE40-45AD-9934-B82AF9835105}" destId="{9BC5D4CE-00D2-4306-8C21-1E4A4424B2BA}" srcOrd="3" destOrd="0" parTransId="{5BA9F234-88B3-4DCF-913A-4C28850791F3}" sibTransId="{47FF4CE9-783C-427B-8104-5A315A9BFD87}"/>
    <dgm:cxn modelId="{35F39076-61C5-3F40-8B59-32CE5C331E6B}" type="presOf" srcId="{E0D23D85-E61D-44EE-95A4-2892BE8E806C}" destId="{ED65E525-8C61-4F65-939F-92516F8C4CB8}" srcOrd="0" destOrd="0" presId="urn:microsoft.com/office/officeart/2005/8/layout/hierarchy4"/>
    <dgm:cxn modelId="{6C1B64E0-F28B-486B-B38B-E3B91C7948BB}" srcId="{2A3CB0A9-FE40-45AD-9934-B82AF9835105}" destId="{0F7F5597-0496-4313-B9CD-9195B1ADA31B}" srcOrd="0" destOrd="0" parTransId="{3841DBE7-5B35-41A6-9C6C-55D7BE79F7C5}" sibTransId="{687704D8-CD92-43C3-963C-948FEE847CB7}"/>
    <dgm:cxn modelId="{7DFADE0D-31C1-487A-905C-B1213C5B2437}" srcId="{0F7F5597-0496-4313-B9CD-9195B1ADA31B}" destId="{A6A38DC0-0985-416B-A869-D910E0A456E9}" srcOrd="1" destOrd="0" parTransId="{0CF4F5E8-B17E-4226-8F09-13061A30C903}" sibTransId="{5F5A99BF-1C4D-4815-8638-F07992F72EF2}"/>
    <dgm:cxn modelId="{E4B85739-E7B4-40C4-A491-8A05ABFB641D}" srcId="{0F7F5597-0496-4313-B9CD-9195B1ADA31B}" destId="{C0D642D9-28F6-41F8-956F-175F49E97120}" srcOrd="0" destOrd="0" parTransId="{6BEAAA00-E854-436F-89C1-464DCC535426}" sibTransId="{6B69B7D0-7091-4F87-A5E9-F7E72588B37E}"/>
    <dgm:cxn modelId="{D2A59883-D7FB-0E4D-80E6-02CACB5711B0}" type="presParOf" srcId="{2DDFDB40-9B81-4C6D-B2A4-2D79FCE0E88A}" destId="{BA2C330D-2460-4FA8-B451-A676F53B2843}" srcOrd="0" destOrd="0" presId="urn:microsoft.com/office/officeart/2005/8/layout/hierarchy4"/>
    <dgm:cxn modelId="{DADF2B1D-1636-2D44-A680-243A887A3088}" type="presParOf" srcId="{BA2C330D-2460-4FA8-B451-A676F53B2843}" destId="{F6D2BBDB-AC26-4CA0-97BE-05A4ACBB4C1D}" srcOrd="0" destOrd="0" presId="urn:microsoft.com/office/officeart/2005/8/layout/hierarchy4"/>
    <dgm:cxn modelId="{94B6CA10-8FF8-0F43-B82A-D728AD037436}" type="presParOf" srcId="{BA2C330D-2460-4FA8-B451-A676F53B2843}" destId="{29F3CD35-E408-42B5-B540-3F7F6247B205}" srcOrd="1" destOrd="0" presId="urn:microsoft.com/office/officeart/2005/8/layout/hierarchy4"/>
    <dgm:cxn modelId="{3EE6ED53-1746-EF4D-AD67-3C7E049499F0}" type="presParOf" srcId="{BA2C330D-2460-4FA8-B451-A676F53B2843}" destId="{5DEA2E35-43DE-425C-BDC2-1EB54D610635}" srcOrd="2" destOrd="0" presId="urn:microsoft.com/office/officeart/2005/8/layout/hierarchy4"/>
    <dgm:cxn modelId="{925972C8-F20E-4A4C-A3BB-E8CCE20F755F}" type="presParOf" srcId="{5DEA2E35-43DE-425C-BDC2-1EB54D610635}" destId="{F71E9E1B-AE50-4915-BF15-8E89C3FD638C}" srcOrd="0" destOrd="0" presId="urn:microsoft.com/office/officeart/2005/8/layout/hierarchy4"/>
    <dgm:cxn modelId="{131B9897-F549-E744-BEE1-92FF895A57EE}" type="presParOf" srcId="{F71E9E1B-AE50-4915-BF15-8E89C3FD638C}" destId="{40D75087-70FE-49B0-A393-64D9E4B3BFD6}" srcOrd="0" destOrd="0" presId="urn:microsoft.com/office/officeart/2005/8/layout/hierarchy4"/>
    <dgm:cxn modelId="{5D0EB660-1EC7-CD48-ACD9-68BBA7E2F801}" type="presParOf" srcId="{F71E9E1B-AE50-4915-BF15-8E89C3FD638C}" destId="{F9706787-6790-4E68-B184-5AC1699C2C27}" srcOrd="1" destOrd="0" presId="urn:microsoft.com/office/officeart/2005/8/layout/hierarchy4"/>
    <dgm:cxn modelId="{69287B11-0946-634E-B553-FF1626CBA351}" type="presParOf" srcId="{F71E9E1B-AE50-4915-BF15-8E89C3FD638C}" destId="{4588ED92-5324-4BEF-AF84-C9633109E463}" srcOrd="2" destOrd="0" presId="urn:microsoft.com/office/officeart/2005/8/layout/hierarchy4"/>
    <dgm:cxn modelId="{DECBE843-22A8-6E40-8389-97016EEA721E}" type="presParOf" srcId="{4588ED92-5324-4BEF-AF84-C9633109E463}" destId="{ED4BD21B-7DF4-490A-B91F-56B957B14F3D}" srcOrd="0" destOrd="0" presId="urn:microsoft.com/office/officeart/2005/8/layout/hierarchy4"/>
    <dgm:cxn modelId="{93CCA4F5-B0A7-BE4F-A9A6-75FB7DAF54BB}" type="presParOf" srcId="{ED4BD21B-7DF4-490A-B91F-56B957B14F3D}" destId="{8E6DACC7-39CE-4F80-B8C3-CECC76F550F4}" srcOrd="0" destOrd="0" presId="urn:microsoft.com/office/officeart/2005/8/layout/hierarchy4"/>
    <dgm:cxn modelId="{73F096E0-EE73-F841-9DED-C776A65A9EAD}" type="presParOf" srcId="{ED4BD21B-7DF4-490A-B91F-56B957B14F3D}" destId="{D71486B0-E367-447B-8951-FA3F7D2A2DC6}" srcOrd="1" destOrd="0" presId="urn:microsoft.com/office/officeart/2005/8/layout/hierarchy4"/>
    <dgm:cxn modelId="{CE6C22F5-257E-D44F-B25E-1C517366F530}" type="presParOf" srcId="{4588ED92-5324-4BEF-AF84-C9633109E463}" destId="{E1861A36-4D8A-4E20-9158-5E28F67C1DA2}" srcOrd="1" destOrd="0" presId="urn:microsoft.com/office/officeart/2005/8/layout/hierarchy4"/>
    <dgm:cxn modelId="{3F1510AF-845D-9340-879D-BBF10DC6B76E}" type="presParOf" srcId="{4588ED92-5324-4BEF-AF84-C9633109E463}" destId="{CABDE783-F1D3-490E-9987-41379E902136}" srcOrd="2" destOrd="0" presId="urn:microsoft.com/office/officeart/2005/8/layout/hierarchy4"/>
    <dgm:cxn modelId="{FB41C504-D7D2-D34B-936B-7E26CC6CA8E2}" type="presParOf" srcId="{CABDE783-F1D3-490E-9987-41379E902136}" destId="{509CB44F-1FE4-4940-9851-C54AC5EDE612}" srcOrd="0" destOrd="0" presId="urn:microsoft.com/office/officeart/2005/8/layout/hierarchy4"/>
    <dgm:cxn modelId="{848BBC72-3EFF-6E4C-AC86-FED2A9053D40}" type="presParOf" srcId="{CABDE783-F1D3-490E-9987-41379E902136}" destId="{E1B75A93-29E0-430B-A8F2-01C1E9D7A543}" srcOrd="1" destOrd="0" presId="urn:microsoft.com/office/officeart/2005/8/layout/hierarchy4"/>
    <dgm:cxn modelId="{14CE169E-B00B-B447-A65B-F6FD39A6F9DA}" type="presParOf" srcId="{5DEA2E35-43DE-425C-BDC2-1EB54D610635}" destId="{F66126C6-4DF2-4383-9456-D6F1B3430A35}" srcOrd="1" destOrd="0" presId="urn:microsoft.com/office/officeart/2005/8/layout/hierarchy4"/>
    <dgm:cxn modelId="{F51C17C4-6971-F94F-8A4A-98EC494D19EF}" type="presParOf" srcId="{5DEA2E35-43DE-425C-BDC2-1EB54D610635}" destId="{1D58A694-D649-480D-BB77-DDDE77BB6BB4}" srcOrd="2" destOrd="0" presId="urn:microsoft.com/office/officeart/2005/8/layout/hierarchy4"/>
    <dgm:cxn modelId="{C7746070-997F-F142-BA0E-8FF34C6F7F50}" type="presParOf" srcId="{1D58A694-D649-480D-BB77-DDDE77BB6BB4}" destId="{365BC11F-0669-4947-834C-847C077802AF}" srcOrd="0" destOrd="0" presId="urn:microsoft.com/office/officeart/2005/8/layout/hierarchy4"/>
    <dgm:cxn modelId="{5269DB8A-AB4B-3148-884F-526D9AD6164C}" type="presParOf" srcId="{1D58A694-D649-480D-BB77-DDDE77BB6BB4}" destId="{A41FAD50-A13C-48B9-90B4-79E34E61D7B0}" srcOrd="1" destOrd="0" presId="urn:microsoft.com/office/officeart/2005/8/layout/hierarchy4"/>
    <dgm:cxn modelId="{59606211-4EAF-C64B-8375-3309E4E902D7}" type="presParOf" srcId="{5DEA2E35-43DE-425C-BDC2-1EB54D610635}" destId="{82C5C336-3DBF-4290-AD60-1C5B523228B3}" srcOrd="3" destOrd="0" presId="urn:microsoft.com/office/officeart/2005/8/layout/hierarchy4"/>
    <dgm:cxn modelId="{5B36F873-051F-154B-82FD-58145A91233D}" type="presParOf" srcId="{5DEA2E35-43DE-425C-BDC2-1EB54D610635}" destId="{A060C7DD-B116-46EE-A39E-EDF996F97B51}" srcOrd="4" destOrd="0" presId="urn:microsoft.com/office/officeart/2005/8/layout/hierarchy4"/>
    <dgm:cxn modelId="{33C81BD6-D089-224D-8418-7E2B774AAA21}" type="presParOf" srcId="{A060C7DD-B116-46EE-A39E-EDF996F97B51}" destId="{ED65E525-8C61-4F65-939F-92516F8C4CB8}" srcOrd="0" destOrd="0" presId="urn:microsoft.com/office/officeart/2005/8/layout/hierarchy4"/>
    <dgm:cxn modelId="{5DDAEEBB-8F18-644C-B563-A7FD310192DB}" type="presParOf" srcId="{A060C7DD-B116-46EE-A39E-EDF996F97B51}" destId="{E937F92D-8B03-4996-9869-983189A73815}" srcOrd="1" destOrd="0" presId="urn:microsoft.com/office/officeart/2005/8/layout/hierarchy4"/>
    <dgm:cxn modelId="{AA63606D-8C88-A14B-877E-9FB5A8739834}" type="presParOf" srcId="{5DEA2E35-43DE-425C-BDC2-1EB54D610635}" destId="{886692E6-93C5-4FD9-B035-44012113EB64}" srcOrd="5" destOrd="0" presId="urn:microsoft.com/office/officeart/2005/8/layout/hierarchy4"/>
    <dgm:cxn modelId="{E2EBCEE5-C4E8-2044-9ACE-A2E295F3CD5B}" type="presParOf" srcId="{5DEA2E35-43DE-425C-BDC2-1EB54D610635}" destId="{BEE059E4-A7FE-4828-B2F2-A80980028F7A}" srcOrd="6" destOrd="0" presId="urn:microsoft.com/office/officeart/2005/8/layout/hierarchy4"/>
    <dgm:cxn modelId="{17EDD4EA-D25E-7143-9427-A04DA6BDE2B2}" type="presParOf" srcId="{BEE059E4-A7FE-4828-B2F2-A80980028F7A}" destId="{E3FB6BE6-C728-4234-AC27-6CA7EB0B2159}" srcOrd="0" destOrd="0" presId="urn:microsoft.com/office/officeart/2005/8/layout/hierarchy4"/>
    <dgm:cxn modelId="{427929C6-3E48-3845-A74D-6CED777391BB}" type="presParOf" srcId="{BEE059E4-A7FE-4828-B2F2-A80980028F7A}" destId="{C328717A-15A5-464D-8FFE-88B748EC73A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AA8274-D9BC-4857-AA0D-595F8CA9750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3CB0A9-FE40-45AD-9934-B82AF9835105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400" b="1" dirty="0" smtClean="0"/>
            <a:t>Многопрофильная медицинская организация</a:t>
          </a:r>
          <a:endParaRPr lang="ru-RU" sz="1400" b="1" dirty="0"/>
        </a:p>
      </dgm:t>
    </dgm:pt>
    <dgm:pt modelId="{BB2FEEC3-2F31-4741-9468-8954CF9FD1AA}" type="parTrans" cxnId="{9BBA23BE-2385-4A20-9212-ABBA7E1B5E3A}">
      <dgm:prSet/>
      <dgm:spPr/>
      <dgm:t>
        <a:bodyPr/>
        <a:lstStyle/>
        <a:p>
          <a:endParaRPr lang="ru-RU" sz="1050"/>
        </a:p>
      </dgm:t>
    </dgm:pt>
    <dgm:pt modelId="{9BE56DC2-0A2A-4870-A209-64032B5D9601}" type="sibTrans" cxnId="{9BBA23BE-2385-4A20-9212-ABBA7E1B5E3A}">
      <dgm:prSet/>
      <dgm:spPr/>
      <dgm:t>
        <a:bodyPr/>
        <a:lstStyle/>
        <a:p>
          <a:endParaRPr lang="ru-RU" sz="1050"/>
        </a:p>
      </dgm:t>
    </dgm:pt>
    <dgm:pt modelId="{C0D642D9-28F6-41F8-956F-175F49E97120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050" dirty="0" smtClean="0"/>
            <a:t>Кабинет врача-психиатра-нарколога</a:t>
          </a:r>
          <a:endParaRPr lang="ru-RU" sz="1050" dirty="0"/>
        </a:p>
      </dgm:t>
    </dgm:pt>
    <dgm:pt modelId="{6BEAAA00-E854-436F-89C1-464DCC535426}" type="parTrans" cxnId="{E4B85739-E7B4-40C4-A491-8A05ABFB641D}">
      <dgm:prSet/>
      <dgm:spPr/>
      <dgm:t>
        <a:bodyPr/>
        <a:lstStyle/>
        <a:p>
          <a:endParaRPr lang="ru-RU" sz="1050"/>
        </a:p>
      </dgm:t>
    </dgm:pt>
    <dgm:pt modelId="{6B69B7D0-7091-4F87-A5E9-F7E72588B37E}" type="sibTrans" cxnId="{E4B85739-E7B4-40C4-A491-8A05ABFB641D}">
      <dgm:prSet/>
      <dgm:spPr/>
      <dgm:t>
        <a:bodyPr/>
        <a:lstStyle/>
        <a:p>
          <a:endParaRPr lang="ru-RU" sz="1050"/>
        </a:p>
      </dgm:t>
    </dgm:pt>
    <dgm:pt modelId="{A6A38DC0-0985-416B-A869-D910E0A456E9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050" dirty="0" smtClean="0"/>
            <a:t>Кабинет профилактики наркологических расстройств</a:t>
          </a:r>
          <a:endParaRPr lang="ru-RU" sz="1050" dirty="0"/>
        </a:p>
      </dgm:t>
    </dgm:pt>
    <dgm:pt modelId="{0CF4F5E8-B17E-4226-8F09-13061A30C903}" type="parTrans" cxnId="{7DFADE0D-31C1-487A-905C-B1213C5B2437}">
      <dgm:prSet/>
      <dgm:spPr/>
      <dgm:t>
        <a:bodyPr/>
        <a:lstStyle/>
        <a:p>
          <a:endParaRPr lang="ru-RU" sz="1050"/>
        </a:p>
      </dgm:t>
    </dgm:pt>
    <dgm:pt modelId="{5F5A99BF-1C4D-4815-8638-F07992F72EF2}" type="sibTrans" cxnId="{7DFADE0D-31C1-487A-905C-B1213C5B2437}">
      <dgm:prSet/>
      <dgm:spPr/>
      <dgm:t>
        <a:bodyPr/>
        <a:lstStyle/>
        <a:p>
          <a:endParaRPr lang="ru-RU" sz="1050"/>
        </a:p>
      </dgm:t>
    </dgm:pt>
    <dgm:pt modelId="{E9011E27-B06D-4558-9B48-E11B4043E550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050" dirty="0" smtClean="0"/>
            <a:t>Кабинет (отделение) медицинского </a:t>
          </a:r>
          <a:r>
            <a:rPr lang="ru-RU" sz="1050" dirty="0" err="1" smtClean="0"/>
            <a:t>освидетельствова-ния</a:t>
          </a:r>
          <a:r>
            <a:rPr lang="ru-RU" sz="1050" dirty="0" smtClean="0"/>
            <a:t> на состояние опьянения</a:t>
          </a:r>
          <a:endParaRPr lang="ru-RU" sz="1050" dirty="0"/>
        </a:p>
      </dgm:t>
    </dgm:pt>
    <dgm:pt modelId="{57B7F4D6-1585-421D-9392-A751736311D4}" type="parTrans" cxnId="{92369A44-54A4-4D8B-A2AB-BBCBA7056EA6}">
      <dgm:prSet/>
      <dgm:spPr/>
      <dgm:t>
        <a:bodyPr/>
        <a:lstStyle/>
        <a:p>
          <a:endParaRPr lang="ru-RU"/>
        </a:p>
      </dgm:t>
    </dgm:pt>
    <dgm:pt modelId="{97273355-EAB9-4C07-9F05-6A657EC6E782}" type="sibTrans" cxnId="{92369A44-54A4-4D8B-A2AB-BBCBA7056EA6}">
      <dgm:prSet/>
      <dgm:spPr/>
      <dgm:t>
        <a:bodyPr/>
        <a:lstStyle/>
        <a:p>
          <a:endParaRPr lang="ru-RU"/>
        </a:p>
      </dgm:t>
    </dgm:pt>
    <dgm:pt modelId="{2DDFDB40-9B81-4C6D-B2A4-2D79FCE0E88A}" type="pres">
      <dgm:prSet presAssocID="{D3AA8274-D9BC-4857-AA0D-595F8CA9750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2C330D-2460-4FA8-B451-A676F53B2843}" type="pres">
      <dgm:prSet presAssocID="{2A3CB0A9-FE40-45AD-9934-B82AF9835105}" presName="vertOne" presStyleCnt="0"/>
      <dgm:spPr/>
    </dgm:pt>
    <dgm:pt modelId="{F6D2BBDB-AC26-4CA0-97BE-05A4ACBB4C1D}" type="pres">
      <dgm:prSet presAssocID="{2A3CB0A9-FE40-45AD-9934-B82AF9835105}" presName="txOne" presStyleLbl="node0" presStyleIdx="0" presStyleCnt="1" custScaleY="31860" custLinFactNeighborX="885" custLinFactNeighborY="-697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F3CD35-E408-42B5-B540-3F7F6247B205}" type="pres">
      <dgm:prSet presAssocID="{2A3CB0A9-FE40-45AD-9934-B82AF9835105}" presName="parTransOne" presStyleCnt="0"/>
      <dgm:spPr/>
    </dgm:pt>
    <dgm:pt modelId="{5DEA2E35-43DE-425C-BDC2-1EB54D610635}" type="pres">
      <dgm:prSet presAssocID="{2A3CB0A9-FE40-45AD-9934-B82AF9835105}" presName="horzOne" presStyleCnt="0"/>
      <dgm:spPr/>
    </dgm:pt>
    <dgm:pt modelId="{D5580581-8408-4031-A75E-7A94269660AD}" type="pres">
      <dgm:prSet presAssocID="{C0D642D9-28F6-41F8-956F-175F49E97120}" presName="vertTwo" presStyleCnt="0"/>
      <dgm:spPr/>
    </dgm:pt>
    <dgm:pt modelId="{3B19B5A3-FF76-4868-9FE4-9CFDEC150BB7}" type="pres">
      <dgm:prSet presAssocID="{C0D642D9-28F6-41F8-956F-175F49E97120}" presName="txTwo" presStyleLbl="node2" presStyleIdx="0" presStyleCnt="3" custScaleY="996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71308A-65CD-463E-A46F-0D195DBE921F}" type="pres">
      <dgm:prSet presAssocID="{C0D642D9-28F6-41F8-956F-175F49E97120}" presName="horzTwo" presStyleCnt="0"/>
      <dgm:spPr/>
    </dgm:pt>
    <dgm:pt modelId="{0E4B51BB-2267-4305-802B-9989C5C00309}" type="pres">
      <dgm:prSet presAssocID="{6B69B7D0-7091-4F87-A5E9-F7E72588B37E}" presName="sibSpaceTwo" presStyleCnt="0"/>
      <dgm:spPr/>
    </dgm:pt>
    <dgm:pt modelId="{7C967DE0-D1D4-4940-8867-D93440F45664}" type="pres">
      <dgm:prSet presAssocID="{A6A38DC0-0985-416B-A869-D910E0A456E9}" presName="vertTwo" presStyleCnt="0"/>
      <dgm:spPr/>
    </dgm:pt>
    <dgm:pt modelId="{AF22F000-FC13-4FB6-A17C-E57D6AF89AD2}" type="pres">
      <dgm:prSet presAssocID="{A6A38DC0-0985-416B-A869-D910E0A456E9}" presName="txTwo" presStyleLbl="node2" presStyleIdx="1" presStyleCnt="3" custScaleY="1002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0DA3D2-43A1-4A5E-B1BC-45303DC0DA72}" type="pres">
      <dgm:prSet presAssocID="{A6A38DC0-0985-416B-A869-D910E0A456E9}" presName="horzTwo" presStyleCnt="0"/>
      <dgm:spPr/>
    </dgm:pt>
    <dgm:pt modelId="{98191E82-FD13-47C9-8CCB-B9EA93BB0F37}" type="pres">
      <dgm:prSet presAssocID="{5F5A99BF-1C4D-4815-8638-F07992F72EF2}" presName="sibSpaceTwo" presStyleCnt="0"/>
      <dgm:spPr/>
    </dgm:pt>
    <dgm:pt modelId="{1D5B8C3A-B374-4A8F-8E5E-44A2F7406C21}" type="pres">
      <dgm:prSet presAssocID="{E9011E27-B06D-4558-9B48-E11B4043E550}" presName="vertTwo" presStyleCnt="0"/>
      <dgm:spPr/>
    </dgm:pt>
    <dgm:pt modelId="{23876C8C-4603-453B-A6E9-C7A0323AE90E}" type="pres">
      <dgm:prSet presAssocID="{E9011E27-B06D-4558-9B48-E11B4043E550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2C634D-7F77-4353-B746-E66762752C0E}" type="pres">
      <dgm:prSet presAssocID="{E9011E27-B06D-4558-9B48-E11B4043E550}" presName="horzTwo" presStyleCnt="0"/>
      <dgm:spPr/>
    </dgm:pt>
  </dgm:ptLst>
  <dgm:cxnLst>
    <dgm:cxn modelId="{DDD1D193-D284-0C4C-A65D-638D107BC43B}" type="presOf" srcId="{E9011E27-B06D-4558-9B48-E11B4043E550}" destId="{23876C8C-4603-453B-A6E9-C7A0323AE90E}" srcOrd="0" destOrd="0" presId="urn:microsoft.com/office/officeart/2005/8/layout/hierarchy4"/>
    <dgm:cxn modelId="{06EA9363-3A27-B34C-9C69-86434ECC04B4}" type="presOf" srcId="{2A3CB0A9-FE40-45AD-9934-B82AF9835105}" destId="{F6D2BBDB-AC26-4CA0-97BE-05A4ACBB4C1D}" srcOrd="0" destOrd="0" presId="urn:microsoft.com/office/officeart/2005/8/layout/hierarchy4"/>
    <dgm:cxn modelId="{68E3128B-602F-C74D-92F4-B86812876FC2}" type="presOf" srcId="{D3AA8274-D9BC-4857-AA0D-595F8CA97507}" destId="{2DDFDB40-9B81-4C6D-B2A4-2D79FCE0E88A}" srcOrd="0" destOrd="0" presId="urn:microsoft.com/office/officeart/2005/8/layout/hierarchy4"/>
    <dgm:cxn modelId="{9BBA23BE-2385-4A20-9212-ABBA7E1B5E3A}" srcId="{D3AA8274-D9BC-4857-AA0D-595F8CA97507}" destId="{2A3CB0A9-FE40-45AD-9934-B82AF9835105}" srcOrd="0" destOrd="0" parTransId="{BB2FEEC3-2F31-4741-9468-8954CF9FD1AA}" sibTransId="{9BE56DC2-0A2A-4870-A209-64032B5D9601}"/>
    <dgm:cxn modelId="{92369A44-54A4-4D8B-A2AB-BBCBA7056EA6}" srcId="{2A3CB0A9-FE40-45AD-9934-B82AF9835105}" destId="{E9011E27-B06D-4558-9B48-E11B4043E550}" srcOrd="2" destOrd="0" parTransId="{57B7F4D6-1585-421D-9392-A751736311D4}" sibTransId="{97273355-EAB9-4C07-9F05-6A657EC6E782}"/>
    <dgm:cxn modelId="{87B73D12-F64A-C14D-B9BA-2EABFFAA00AB}" type="presOf" srcId="{A6A38DC0-0985-416B-A869-D910E0A456E9}" destId="{AF22F000-FC13-4FB6-A17C-E57D6AF89AD2}" srcOrd="0" destOrd="0" presId="urn:microsoft.com/office/officeart/2005/8/layout/hierarchy4"/>
    <dgm:cxn modelId="{CB42176D-1FBC-C341-8A20-9B6EEE70E7C6}" type="presOf" srcId="{C0D642D9-28F6-41F8-956F-175F49E97120}" destId="{3B19B5A3-FF76-4868-9FE4-9CFDEC150BB7}" srcOrd="0" destOrd="0" presId="urn:microsoft.com/office/officeart/2005/8/layout/hierarchy4"/>
    <dgm:cxn modelId="{E4B85739-E7B4-40C4-A491-8A05ABFB641D}" srcId="{2A3CB0A9-FE40-45AD-9934-B82AF9835105}" destId="{C0D642D9-28F6-41F8-956F-175F49E97120}" srcOrd="0" destOrd="0" parTransId="{6BEAAA00-E854-436F-89C1-464DCC535426}" sibTransId="{6B69B7D0-7091-4F87-A5E9-F7E72588B37E}"/>
    <dgm:cxn modelId="{7DFADE0D-31C1-487A-905C-B1213C5B2437}" srcId="{2A3CB0A9-FE40-45AD-9934-B82AF9835105}" destId="{A6A38DC0-0985-416B-A869-D910E0A456E9}" srcOrd="1" destOrd="0" parTransId="{0CF4F5E8-B17E-4226-8F09-13061A30C903}" sibTransId="{5F5A99BF-1C4D-4815-8638-F07992F72EF2}"/>
    <dgm:cxn modelId="{8E54730B-E6BF-3946-AA59-B3FD6476C3AF}" type="presParOf" srcId="{2DDFDB40-9B81-4C6D-B2A4-2D79FCE0E88A}" destId="{BA2C330D-2460-4FA8-B451-A676F53B2843}" srcOrd="0" destOrd="0" presId="urn:microsoft.com/office/officeart/2005/8/layout/hierarchy4"/>
    <dgm:cxn modelId="{1FFF0391-F343-4345-9C4F-0CDA39F42C9A}" type="presParOf" srcId="{BA2C330D-2460-4FA8-B451-A676F53B2843}" destId="{F6D2BBDB-AC26-4CA0-97BE-05A4ACBB4C1D}" srcOrd="0" destOrd="0" presId="urn:microsoft.com/office/officeart/2005/8/layout/hierarchy4"/>
    <dgm:cxn modelId="{268BE0CE-2FD8-CD4D-8E07-A811F31B4D52}" type="presParOf" srcId="{BA2C330D-2460-4FA8-B451-A676F53B2843}" destId="{29F3CD35-E408-42B5-B540-3F7F6247B205}" srcOrd="1" destOrd="0" presId="urn:microsoft.com/office/officeart/2005/8/layout/hierarchy4"/>
    <dgm:cxn modelId="{6762EC40-7804-F447-959B-40198D72A9D7}" type="presParOf" srcId="{BA2C330D-2460-4FA8-B451-A676F53B2843}" destId="{5DEA2E35-43DE-425C-BDC2-1EB54D610635}" srcOrd="2" destOrd="0" presId="urn:microsoft.com/office/officeart/2005/8/layout/hierarchy4"/>
    <dgm:cxn modelId="{76F948FE-96EA-CB47-AB01-A8556DCF2250}" type="presParOf" srcId="{5DEA2E35-43DE-425C-BDC2-1EB54D610635}" destId="{D5580581-8408-4031-A75E-7A94269660AD}" srcOrd="0" destOrd="0" presId="urn:microsoft.com/office/officeart/2005/8/layout/hierarchy4"/>
    <dgm:cxn modelId="{6A8928DA-A1A3-184D-9185-54C773EAEDD6}" type="presParOf" srcId="{D5580581-8408-4031-A75E-7A94269660AD}" destId="{3B19B5A3-FF76-4868-9FE4-9CFDEC150BB7}" srcOrd="0" destOrd="0" presId="urn:microsoft.com/office/officeart/2005/8/layout/hierarchy4"/>
    <dgm:cxn modelId="{2B1EDD8C-A930-9F49-8D79-6A61610ACC7B}" type="presParOf" srcId="{D5580581-8408-4031-A75E-7A94269660AD}" destId="{A571308A-65CD-463E-A46F-0D195DBE921F}" srcOrd="1" destOrd="0" presId="urn:microsoft.com/office/officeart/2005/8/layout/hierarchy4"/>
    <dgm:cxn modelId="{F8671701-79A2-BC4D-8DF4-F9FAC5B117E8}" type="presParOf" srcId="{5DEA2E35-43DE-425C-BDC2-1EB54D610635}" destId="{0E4B51BB-2267-4305-802B-9989C5C00309}" srcOrd="1" destOrd="0" presId="urn:microsoft.com/office/officeart/2005/8/layout/hierarchy4"/>
    <dgm:cxn modelId="{BB341064-3F6B-BD4F-AA5D-06F647457DCB}" type="presParOf" srcId="{5DEA2E35-43DE-425C-BDC2-1EB54D610635}" destId="{7C967DE0-D1D4-4940-8867-D93440F45664}" srcOrd="2" destOrd="0" presId="urn:microsoft.com/office/officeart/2005/8/layout/hierarchy4"/>
    <dgm:cxn modelId="{1732948F-1072-804B-B0E1-FBB60F489382}" type="presParOf" srcId="{7C967DE0-D1D4-4940-8867-D93440F45664}" destId="{AF22F000-FC13-4FB6-A17C-E57D6AF89AD2}" srcOrd="0" destOrd="0" presId="urn:microsoft.com/office/officeart/2005/8/layout/hierarchy4"/>
    <dgm:cxn modelId="{3A5365F7-DF8C-8E47-B62C-E030C3079BEA}" type="presParOf" srcId="{7C967DE0-D1D4-4940-8867-D93440F45664}" destId="{960DA3D2-43A1-4A5E-B1BC-45303DC0DA72}" srcOrd="1" destOrd="0" presId="urn:microsoft.com/office/officeart/2005/8/layout/hierarchy4"/>
    <dgm:cxn modelId="{985E8FE6-B45D-BE4E-B387-23A606A964E0}" type="presParOf" srcId="{5DEA2E35-43DE-425C-BDC2-1EB54D610635}" destId="{98191E82-FD13-47C9-8CCB-B9EA93BB0F37}" srcOrd="3" destOrd="0" presId="urn:microsoft.com/office/officeart/2005/8/layout/hierarchy4"/>
    <dgm:cxn modelId="{683AB7A3-0E7A-8044-A1F2-A0A03CEE6D24}" type="presParOf" srcId="{5DEA2E35-43DE-425C-BDC2-1EB54D610635}" destId="{1D5B8C3A-B374-4A8F-8E5E-44A2F7406C21}" srcOrd="4" destOrd="0" presId="urn:microsoft.com/office/officeart/2005/8/layout/hierarchy4"/>
    <dgm:cxn modelId="{CC7D00FA-FCE3-8A44-91A7-591577CD16CE}" type="presParOf" srcId="{1D5B8C3A-B374-4A8F-8E5E-44A2F7406C21}" destId="{23876C8C-4603-453B-A6E9-C7A0323AE90E}" srcOrd="0" destOrd="0" presId="urn:microsoft.com/office/officeart/2005/8/layout/hierarchy4"/>
    <dgm:cxn modelId="{1A4B9D0F-4C06-774A-9836-DCF9EA949CDB}" type="presParOf" srcId="{1D5B8C3A-B374-4A8F-8E5E-44A2F7406C21}" destId="{FF2C634D-7F77-4353-B746-E66762752C0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D7A8D5-3AE3-3B4A-A889-535C1E21E7AB}" type="doc">
      <dgm:prSet loTypeId="urn:microsoft.com/office/officeart/2005/8/layout/default#1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348012B-78A9-244F-A39F-996B8B4EF580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Молекулярно-генетический анализ</a:t>
          </a:r>
          <a:endParaRPr lang="en-US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8660A8-181B-6F44-B3BE-771372D0AAC3}" type="parTrans" cxnId="{84B87006-1B04-C249-849E-BA6C2BB5041F}">
      <dgm:prSet/>
      <dgm:spPr/>
      <dgm:t>
        <a:bodyPr/>
        <a:lstStyle/>
        <a:p>
          <a:endParaRPr lang="en-US" sz="1100"/>
        </a:p>
      </dgm:t>
    </dgm:pt>
    <dgm:pt modelId="{F599F79B-F113-704D-8DC4-D5E7184C3416}" type="sibTrans" cxnId="{84B87006-1B04-C249-849E-BA6C2BB5041F}">
      <dgm:prSet/>
      <dgm:spPr/>
      <dgm:t>
        <a:bodyPr/>
        <a:lstStyle/>
        <a:p>
          <a:endParaRPr lang="en-US" sz="1100"/>
        </a:p>
      </dgm:t>
    </dgm:pt>
    <dgm:pt modelId="{519EF174-FE6C-2D47-B8F7-C3393CB86F17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Психологический статус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094F2F-4A30-5348-B1FE-51AE6FC0238F}" type="parTrans" cxnId="{A3EFE356-EB74-7F40-BDD7-0AE0950A045B}">
      <dgm:prSet/>
      <dgm:spPr/>
      <dgm:t>
        <a:bodyPr/>
        <a:lstStyle/>
        <a:p>
          <a:endParaRPr lang="en-US" sz="1100"/>
        </a:p>
      </dgm:t>
    </dgm:pt>
    <dgm:pt modelId="{614DD125-EB8B-6B4C-AB56-F87056103524}" type="sibTrans" cxnId="{A3EFE356-EB74-7F40-BDD7-0AE0950A045B}">
      <dgm:prSet/>
      <dgm:spPr/>
      <dgm:t>
        <a:bodyPr/>
        <a:lstStyle/>
        <a:p>
          <a:endParaRPr lang="en-US" sz="1100"/>
        </a:p>
      </dgm:t>
    </dgm:pt>
    <dgm:pt modelId="{875D22F4-1077-014B-91C2-AE570412DC69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Семейный анамнез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600010-74AF-3F44-B8D1-2D6B56601334}" type="parTrans" cxnId="{2DFE6CFF-2590-3546-9F1C-B723C853554D}">
      <dgm:prSet/>
      <dgm:spPr/>
      <dgm:t>
        <a:bodyPr/>
        <a:lstStyle/>
        <a:p>
          <a:endParaRPr lang="en-US" sz="1100"/>
        </a:p>
      </dgm:t>
    </dgm:pt>
    <dgm:pt modelId="{374D3FA2-319E-1B40-819F-9523ED6A4003}" type="sibTrans" cxnId="{2DFE6CFF-2590-3546-9F1C-B723C853554D}">
      <dgm:prSet/>
      <dgm:spPr/>
      <dgm:t>
        <a:bodyPr/>
        <a:lstStyle/>
        <a:p>
          <a:endParaRPr lang="en-US" sz="1100"/>
        </a:p>
      </dgm:t>
    </dgm:pt>
    <dgm:pt modelId="{6B716FE5-69E6-0F41-9834-7CBF08413116}">
      <dgm:prSet phldrT="[Text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Социальный анамнез</a:t>
          </a:r>
        </a:p>
      </dgm:t>
    </dgm:pt>
    <dgm:pt modelId="{FC7B795E-9F52-094E-ADF4-1BC9724B9307}" type="parTrans" cxnId="{09025D39-E6A6-0341-B9B4-524E0C4DEBD9}">
      <dgm:prSet/>
      <dgm:spPr/>
      <dgm:t>
        <a:bodyPr/>
        <a:lstStyle/>
        <a:p>
          <a:endParaRPr lang="en-US" sz="1100"/>
        </a:p>
      </dgm:t>
    </dgm:pt>
    <dgm:pt modelId="{9E390F48-CDF1-3641-ABC3-C59DC63B0C17}" type="sibTrans" cxnId="{09025D39-E6A6-0341-B9B4-524E0C4DEBD9}">
      <dgm:prSet/>
      <dgm:spPr/>
      <dgm:t>
        <a:bodyPr/>
        <a:lstStyle/>
        <a:p>
          <a:endParaRPr lang="en-US" sz="1100"/>
        </a:p>
      </dgm:t>
    </dgm:pt>
    <dgm:pt modelId="{873CD4E9-8828-4BEA-B7CE-68BB964EE547}" type="pres">
      <dgm:prSet presAssocID="{8AD7A8D5-3AE3-3B4A-A889-535C1E21E7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F4CBDD-DA2C-4437-805A-E3B9AE08C96A}" type="pres">
      <dgm:prSet presAssocID="{B348012B-78A9-244F-A39F-996B8B4EF58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FAF34-6372-41B3-8C7D-8C8888579A47}" type="pres">
      <dgm:prSet presAssocID="{F599F79B-F113-704D-8DC4-D5E7184C3416}" presName="sibTrans" presStyleCnt="0"/>
      <dgm:spPr/>
    </dgm:pt>
    <dgm:pt modelId="{E3A6EEFC-2AA3-4267-AE99-3DE094758A19}" type="pres">
      <dgm:prSet presAssocID="{519EF174-FE6C-2D47-B8F7-C3393CB86F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2025F-5396-4355-B7C2-EFC040B05568}" type="pres">
      <dgm:prSet presAssocID="{614DD125-EB8B-6B4C-AB56-F87056103524}" presName="sibTrans" presStyleCnt="0"/>
      <dgm:spPr/>
    </dgm:pt>
    <dgm:pt modelId="{7EDD11BA-22EE-431A-B2D0-988DBB7A8F98}" type="pres">
      <dgm:prSet presAssocID="{875D22F4-1077-014B-91C2-AE570412DC69}" presName="node" presStyleLbl="node1" presStyleIdx="2" presStyleCnt="4" custLinFactNeighborX="-564" custLinFactNeighborY="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4D6E1-0AB5-4A73-852D-E2F5AF84EFB4}" type="pres">
      <dgm:prSet presAssocID="{374D3FA2-319E-1B40-819F-9523ED6A4003}" presName="sibTrans" presStyleCnt="0"/>
      <dgm:spPr/>
    </dgm:pt>
    <dgm:pt modelId="{6224B356-20D4-4740-A421-0BFCE15F8FAF}" type="pres">
      <dgm:prSet presAssocID="{6B716FE5-69E6-0F41-9834-7CBF08413116}" presName="node" presStyleLbl="node1" presStyleIdx="3" presStyleCnt="4" custLinFactNeighborX="802" custLinFactNeighborY="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423E1-AF5E-994D-9198-150E9F46ABBB}" type="presOf" srcId="{8AD7A8D5-3AE3-3B4A-A889-535C1E21E7AB}" destId="{873CD4E9-8828-4BEA-B7CE-68BB964EE547}" srcOrd="0" destOrd="0" presId="urn:microsoft.com/office/officeart/2005/8/layout/default#1"/>
    <dgm:cxn modelId="{6D62476C-D37A-0249-A982-E9EC3A980F74}" type="presOf" srcId="{519EF174-FE6C-2D47-B8F7-C3393CB86F17}" destId="{E3A6EEFC-2AA3-4267-AE99-3DE094758A19}" srcOrd="0" destOrd="0" presId="urn:microsoft.com/office/officeart/2005/8/layout/default#1"/>
    <dgm:cxn modelId="{2DFE6CFF-2590-3546-9F1C-B723C853554D}" srcId="{8AD7A8D5-3AE3-3B4A-A889-535C1E21E7AB}" destId="{875D22F4-1077-014B-91C2-AE570412DC69}" srcOrd="2" destOrd="0" parTransId="{5E600010-74AF-3F44-B8D1-2D6B56601334}" sibTransId="{374D3FA2-319E-1B40-819F-9523ED6A4003}"/>
    <dgm:cxn modelId="{A3EFE356-EB74-7F40-BDD7-0AE0950A045B}" srcId="{8AD7A8D5-3AE3-3B4A-A889-535C1E21E7AB}" destId="{519EF174-FE6C-2D47-B8F7-C3393CB86F17}" srcOrd="1" destOrd="0" parTransId="{33094F2F-4A30-5348-B1FE-51AE6FC0238F}" sibTransId="{614DD125-EB8B-6B4C-AB56-F87056103524}"/>
    <dgm:cxn modelId="{84B87006-1B04-C249-849E-BA6C2BB5041F}" srcId="{8AD7A8D5-3AE3-3B4A-A889-535C1E21E7AB}" destId="{B348012B-78A9-244F-A39F-996B8B4EF580}" srcOrd="0" destOrd="0" parTransId="{778660A8-181B-6F44-B3BE-771372D0AAC3}" sibTransId="{F599F79B-F113-704D-8DC4-D5E7184C3416}"/>
    <dgm:cxn modelId="{98E2F271-A1B4-F541-AB47-52FF6DD00FCE}" type="presOf" srcId="{875D22F4-1077-014B-91C2-AE570412DC69}" destId="{7EDD11BA-22EE-431A-B2D0-988DBB7A8F98}" srcOrd="0" destOrd="0" presId="urn:microsoft.com/office/officeart/2005/8/layout/default#1"/>
    <dgm:cxn modelId="{09025D39-E6A6-0341-B9B4-524E0C4DEBD9}" srcId="{8AD7A8D5-3AE3-3B4A-A889-535C1E21E7AB}" destId="{6B716FE5-69E6-0F41-9834-7CBF08413116}" srcOrd="3" destOrd="0" parTransId="{FC7B795E-9F52-094E-ADF4-1BC9724B9307}" sibTransId="{9E390F48-CDF1-3641-ABC3-C59DC63B0C17}"/>
    <dgm:cxn modelId="{D362C92D-33E1-2B47-9C3E-6B02F0A0AE70}" type="presOf" srcId="{6B716FE5-69E6-0F41-9834-7CBF08413116}" destId="{6224B356-20D4-4740-A421-0BFCE15F8FAF}" srcOrd="0" destOrd="0" presId="urn:microsoft.com/office/officeart/2005/8/layout/default#1"/>
    <dgm:cxn modelId="{19FCB6AA-5C48-2C4E-97CA-1C6650C18A84}" type="presOf" srcId="{B348012B-78A9-244F-A39F-996B8B4EF580}" destId="{FCF4CBDD-DA2C-4437-805A-E3B9AE08C96A}" srcOrd="0" destOrd="0" presId="urn:microsoft.com/office/officeart/2005/8/layout/default#1"/>
    <dgm:cxn modelId="{A72428E1-B5CD-6B43-899C-0EAB30CD8B80}" type="presParOf" srcId="{873CD4E9-8828-4BEA-B7CE-68BB964EE547}" destId="{FCF4CBDD-DA2C-4437-805A-E3B9AE08C96A}" srcOrd="0" destOrd="0" presId="urn:microsoft.com/office/officeart/2005/8/layout/default#1"/>
    <dgm:cxn modelId="{188647D0-E9B5-3046-9BEA-969A71BE4FEB}" type="presParOf" srcId="{873CD4E9-8828-4BEA-B7CE-68BB964EE547}" destId="{842FAF34-6372-41B3-8C7D-8C8888579A47}" srcOrd="1" destOrd="0" presId="urn:microsoft.com/office/officeart/2005/8/layout/default#1"/>
    <dgm:cxn modelId="{00614673-7B16-6B4B-BE8D-FF979B041298}" type="presParOf" srcId="{873CD4E9-8828-4BEA-B7CE-68BB964EE547}" destId="{E3A6EEFC-2AA3-4267-AE99-3DE094758A19}" srcOrd="2" destOrd="0" presId="urn:microsoft.com/office/officeart/2005/8/layout/default#1"/>
    <dgm:cxn modelId="{E9E8C447-D471-A443-9678-594FFB2A2532}" type="presParOf" srcId="{873CD4E9-8828-4BEA-B7CE-68BB964EE547}" destId="{D292025F-5396-4355-B7C2-EFC040B05568}" srcOrd="3" destOrd="0" presId="urn:microsoft.com/office/officeart/2005/8/layout/default#1"/>
    <dgm:cxn modelId="{53676778-8146-AB49-9643-196DAAD3AA6E}" type="presParOf" srcId="{873CD4E9-8828-4BEA-B7CE-68BB964EE547}" destId="{7EDD11BA-22EE-431A-B2D0-988DBB7A8F98}" srcOrd="4" destOrd="0" presId="urn:microsoft.com/office/officeart/2005/8/layout/default#1"/>
    <dgm:cxn modelId="{60DD8C77-768D-DF40-844A-6E7CFA15F6C3}" type="presParOf" srcId="{873CD4E9-8828-4BEA-B7CE-68BB964EE547}" destId="{37F4D6E1-0AB5-4A73-852D-E2F5AF84EFB4}" srcOrd="5" destOrd="0" presId="urn:microsoft.com/office/officeart/2005/8/layout/default#1"/>
    <dgm:cxn modelId="{550D055A-78A2-FE45-8E33-3EDB655059A9}" type="presParOf" srcId="{873CD4E9-8828-4BEA-B7CE-68BB964EE547}" destId="{6224B356-20D4-4740-A421-0BFCE15F8FA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963D06-54AA-1F4F-A1F2-0FA890089C88}" type="doc">
      <dgm:prSet loTypeId="urn:microsoft.com/office/officeart/2008/layout/Square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261554-5045-A443-AA8C-CDC260420C47}">
      <dgm:prSet phldrT="[Text]"/>
      <dgm:spPr/>
      <dgm:t>
        <a:bodyPr/>
        <a:lstStyle/>
        <a:p>
          <a:endParaRPr lang="en-US" dirty="0"/>
        </a:p>
      </dgm:t>
    </dgm:pt>
    <dgm:pt modelId="{1A9A67DE-06DC-844A-827F-3415C2A51554}" type="parTrans" cxnId="{209FA9E7-346A-5F48-9E13-C055161E8634}">
      <dgm:prSet/>
      <dgm:spPr/>
      <dgm:t>
        <a:bodyPr/>
        <a:lstStyle/>
        <a:p>
          <a:endParaRPr lang="en-US"/>
        </a:p>
      </dgm:t>
    </dgm:pt>
    <dgm:pt modelId="{7E19ADFA-A2A4-FE42-AA59-9F7C409BCA98}" type="sibTrans" cxnId="{209FA9E7-346A-5F48-9E13-C055161E8634}">
      <dgm:prSet/>
      <dgm:spPr/>
      <dgm:t>
        <a:bodyPr/>
        <a:lstStyle/>
        <a:p>
          <a:endParaRPr lang="en-US"/>
        </a:p>
      </dgm:t>
    </dgm:pt>
    <dgm:pt modelId="{8604133B-CAB4-6949-B427-C04DB204BC8F}">
      <dgm:prSet phldrT="[Text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alibri" panose="020F0502020204030204" pitchFamily="34" charset="0"/>
            </a:rPr>
            <a:t>Комплексная оценка факторов риска </a:t>
          </a:r>
          <a:endParaRPr lang="en-US" sz="24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356DC098-8DD3-A747-9120-75716B09C70E}" type="parTrans" cxnId="{C75309C0-6FA9-1641-B490-B735F028B6D2}">
      <dgm:prSet/>
      <dgm:spPr/>
      <dgm:t>
        <a:bodyPr/>
        <a:lstStyle/>
        <a:p>
          <a:endParaRPr lang="en-US"/>
        </a:p>
      </dgm:t>
    </dgm:pt>
    <dgm:pt modelId="{E78401DF-9E04-C94A-8F6C-7C00EEA8C535}" type="sibTrans" cxnId="{C75309C0-6FA9-1641-B490-B735F028B6D2}">
      <dgm:prSet/>
      <dgm:spPr/>
      <dgm:t>
        <a:bodyPr/>
        <a:lstStyle/>
        <a:p>
          <a:endParaRPr lang="en-US"/>
        </a:p>
      </dgm:t>
    </dgm:pt>
    <dgm:pt modelId="{35D08E4E-0CDE-C846-80D7-D120D8B20779}">
      <dgm:prSet phldrT="[Text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alibri" panose="020F0502020204030204" pitchFamily="34" charset="0"/>
            </a:rPr>
            <a:t>Выбор стратегии профилактики</a:t>
          </a:r>
          <a:endParaRPr lang="en-US" sz="24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D157FC1A-221F-264A-BAD0-C6EBC8063DE6}" type="parTrans" cxnId="{C377F0F4-F616-6141-96BE-86C615F7D860}">
      <dgm:prSet/>
      <dgm:spPr/>
      <dgm:t>
        <a:bodyPr/>
        <a:lstStyle/>
        <a:p>
          <a:endParaRPr lang="en-US"/>
        </a:p>
      </dgm:t>
    </dgm:pt>
    <dgm:pt modelId="{367E3640-5ACA-2344-9515-747B76212CAB}" type="sibTrans" cxnId="{C377F0F4-F616-6141-96BE-86C615F7D860}">
      <dgm:prSet/>
      <dgm:spPr/>
      <dgm:t>
        <a:bodyPr/>
        <a:lstStyle/>
        <a:p>
          <a:endParaRPr lang="en-US"/>
        </a:p>
      </dgm:t>
    </dgm:pt>
    <dgm:pt modelId="{4E9AA015-1C9E-3448-B497-91DB5F9ABD67}">
      <dgm:prSet phldrT="[Text]" custT="1"/>
      <dgm:spPr/>
      <dgm:t>
        <a:bodyPr/>
        <a:lstStyle/>
        <a:p>
          <a:endParaRPr lang="ru-RU" sz="2400" b="1" dirty="0" smtClean="0">
            <a:solidFill>
              <a:srgbClr val="002060"/>
            </a:solidFill>
            <a:latin typeface="Calibri" panose="020F0502020204030204" pitchFamily="34" charset="0"/>
          </a:endParaRPr>
        </a:p>
        <a:p>
          <a:endParaRPr lang="ru-RU" sz="2400" b="1" dirty="0" smtClean="0">
            <a:solidFill>
              <a:srgbClr val="002060"/>
            </a:solidFill>
            <a:latin typeface="Calibri" panose="020F0502020204030204" pitchFamily="34" charset="0"/>
          </a:endParaRPr>
        </a:p>
        <a:p>
          <a:r>
            <a:rPr lang="ru-RU" sz="2400" b="1" dirty="0" smtClean="0">
              <a:solidFill>
                <a:srgbClr val="002060"/>
              </a:solidFill>
              <a:latin typeface="Calibri" panose="020F0502020204030204" pitchFamily="34" charset="0"/>
            </a:rPr>
            <a:t>Формирование осознанного отношения к образу жизни </a:t>
          </a:r>
          <a:endParaRPr lang="en-US" sz="24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3FBFC153-66D3-F848-81EC-4868472FFA17}" type="parTrans" cxnId="{2BDFF66F-3416-4341-90A8-E49376F234AE}">
      <dgm:prSet/>
      <dgm:spPr/>
      <dgm:t>
        <a:bodyPr/>
        <a:lstStyle/>
        <a:p>
          <a:endParaRPr lang="en-US"/>
        </a:p>
      </dgm:t>
    </dgm:pt>
    <dgm:pt modelId="{077DBF41-B0D2-204B-A3CA-5CFC7656F29B}" type="sibTrans" cxnId="{2BDFF66F-3416-4341-90A8-E49376F234AE}">
      <dgm:prSet/>
      <dgm:spPr/>
      <dgm:t>
        <a:bodyPr/>
        <a:lstStyle/>
        <a:p>
          <a:endParaRPr lang="en-US"/>
        </a:p>
      </dgm:t>
    </dgm:pt>
    <dgm:pt modelId="{F5AAECC1-8069-1D48-99E1-6AE243E1A0A1}">
      <dgm:prSet phldrT="[Text]"/>
      <dgm:spPr/>
      <dgm:t>
        <a:bodyPr/>
        <a:lstStyle/>
        <a:p>
          <a:endParaRPr lang="en-US" dirty="0"/>
        </a:p>
      </dgm:t>
    </dgm:pt>
    <dgm:pt modelId="{FDD1FDC9-77E4-B04C-9B07-5B7C9F675ADA}" type="parTrans" cxnId="{C7573F43-83CE-EE42-98AA-6407F1169A3A}">
      <dgm:prSet/>
      <dgm:spPr/>
      <dgm:t>
        <a:bodyPr/>
        <a:lstStyle/>
        <a:p>
          <a:endParaRPr lang="en-US"/>
        </a:p>
      </dgm:t>
    </dgm:pt>
    <dgm:pt modelId="{31026D74-EFC5-E74D-ADC8-CE604723F3FC}" type="sibTrans" cxnId="{C7573F43-83CE-EE42-98AA-6407F1169A3A}">
      <dgm:prSet/>
      <dgm:spPr/>
      <dgm:t>
        <a:bodyPr/>
        <a:lstStyle/>
        <a:p>
          <a:endParaRPr lang="en-US"/>
        </a:p>
      </dgm:t>
    </dgm:pt>
    <dgm:pt modelId="{7607EB44-9319-7A4C-9766-8A9C1E33F0C8}">
      <dgm:prSet phldrT="[Text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alibri" panose="020F0502020204030204" pitchFamily="34" charset="0"/>
            </a:rPr>
            <a:t>Улучшение контакта «пациент-врач»</a:t>
          </a:r>
          <a:endParaRPr lang="en-US" sz="24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24AAE7A4-4F14-6E40-9257-47CA9658D7C1}" type="parTrans" cxnId="{65FCC686-1378-DE4F-8E12-8DCB2BC42562}">
      <dgm:prSet/>
      <dgm:spPr/>
      <dgm:t>
        <a:bodyPr/>
        <a:lstStyle/>
        <a:p>
          <a:endParaRPr lang="en-US"/>
        </a:p>
      </dgm:t>
    </dgm:pt>
    <dgm:pt modelId="{DE55E7B5-5D87-E149-8CCC-DAA9004316C1}" type="sibTrans" cxnId="{65FCC686-1378-DE4F-8E12-8DCB2BC42562}">
      <dgm:prSet/>
      <dgm:spPr/>
      <dgm:t>
        <a:bodyPr/>
        <a:lstStyle/>
        <a:p>
          <a:endParaRPr lang="en-US"/>
        </a:p>
      </dgm:t>
    </dgm:pt>
    <dgm:pt modelId="{67FFE10E-36FD-224A-882B-73AB04878CCA}">
      <dgm:prSet phldrT="[Text]" custT="1"/>
      <dgm:spPr/>
      <dgm:t>
        <a:bodyPr/>
        <a:lstStyle/>
        <a:p>
          <a:endParaRPr lang="ru-RU" sz="2400" b="1" dirty="0" smtClean="0">
            <a:solidFill>
              <a:srgbClr val="002060"/>
            </a:solidFill>
            <a:latin typeface="Calibri" panose="020F0502020204030204" pitchFamily="34" charset="0"/>
          </a:endParaRPr>
        </a:p>
        <a:p>
          <a:r>
            <a:rPr lang="ru-RU" sz="2400" b="1" dirty="0" smtClean="0">
              <a:solidFill>
                <a:srgbClr val="002060"/>
              </a:solidFill>
              <a:latin typeface="Calibri" panose="020F0502020204030204" pitchFamily="34" charset="0"/>
            </a:rPr>
            <a:t>Перспективы </a:t>
          </a:r>
          <a:r>
            <a:rPr lang="ru-RU" sz="2400" b="1" smtClean="0">
              <a:solidFill>
                <a:srgbClr val="002060"/>
              </a:solidFill>
              <a:latin typeface="Calibri" panose="020F0502020204030204" pitchFamily="34" charset="0"/>
            </a:rPr>
            <a:t>повышения качества </a:t>
          </a:r>
          <a:r>
            <a:rPr lang="ru-RU" sz="2400" b="1" dirty="0" smtClean="0">
              <a:solidFill>
                <a:srgbClr val="002060"/>
              </a:solidFill>
              <a:latin typeface="Calibri" panose="020F0502020204030204" pitchFamily="34" charset="0"/>
            </a:rPr>
            <a:t>прогноза и лечения</a:t>
          </a:r>
          <a:endParaRPr lang="en-US" sz="24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16A11EC0-7E72-0847-ACC0-5B2857FE682C}" type="parTrans" cxnId="{A934DD8B-50C3-6446-A077-7448B016314B}">
      <dgm:prSet/>
      <dgm:spPr/>
      <dgm:t>
        <a:bodyPr/>
        <a:lstStyle/>
        <a:p>
          <a:endParaRPr lang="en-US"/>
        </a:p>
      </dgm:t>
    </dgm:pt>
    <dgm:pt modelId="{EB2FB8E8-0B78-B847-ADCC-5E5EE4DEDE95}" type="sibTrans" cxnId="{A934DD8B-50C3-6446-A077-7448B016314B}">
      <dgm:prSet/>
      <dgm:spPr/>
      <dgm:t>
        <a:bodyPr/>
        <a:lstStyle/>
        <a:p>
          <a:endParaRPr lang="en-US"/>
        </a:p>
      </dgm:t>
    </dgm:pt>
    <dgm:pt modelId="{F891A4ED-9F5A-7C49-A863-F36711F632F0}">
      <dgm:prSet phldrT="[Text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alibri" panose="020F0502020204030204" pitchFamily="34" charset="0"/>
            </a:rPr>
            <a:t> </a:t>
          </a:r>
        </a:p>
        <a:p>
          <a:endParaRPr lang="ru-RU" sz="2400" b="1" dirty="0" smtClean="0">
            <a:solidFill>
              <a:srgbClr val="002060"/>
            </a:solidFill>
            <a:latin typeface="Calibri" panose="020F0502020204030204" pitchFamily="34" charset="0"/>
          </a:endParaRPr>
        </a:p>
        <a:p>
          <a:endParaRPr lang="ru-RU" sz="2400" b="1" dirty="0" smtClean="0">
            <a:solidFill>
              <a:srgbClr val="002060"/>
            </a:solidFill>
            <a:latin typeface="Calibri" panose="020F0502020204030204" pitchFamily="34" charset="0"/>
          </a:endParaRPr>
        </a:p>
        <a:p>
          <a:r>
            <a:rPr lang="ru-RU" sz="2400" b="1" dirty="0" smtClean="0">
              <a:solidFill>
                <a:srgbClr val="002060"/>
              </a:solidFill>
              <a:latin typeface="Calibri" panose="020F0502020204030204" pitchFamily="34" charset="0"/>
            </a:rPr>
            <a:t>Формирование осознанного отношения к образу жизни</a:t>
          </a:r>
        </a:p>
      </dgm:t>
    </dgm:pt>
    <dgm:pt modelId="{99B00C2C-2938-A940-A5C1-E9B8DBDD02C2}" type="parTrans" cxnId="{9FD9C411-4D8D-6B42-9E4F-32D1DB680EC6}">
      <dgm:prSet/>
      <dgm:spPr/>
      <dgm:t>
        <a:bodyPr/>
        <a:lstStyle/>
        <a:p>
          <a:endParaRPr lang="en-US"/>
        </a:p>
      </dgm:t>
    </dgm:pt>
    <dgm:pt modelId="{63544122-1191-A843-9D00-538ADE42B010}" type="sibTrans" cxnId="{9FD9C411-4D8D-6B42-9E4F-32D1DB680EC6}">
      <dgm:prSet/>
      <dgm:spPr/>
      <dgm:t>
        <a:bodyPr/>
        <a:lstStyle/>
        <a:p>
          <a:endParaRPr lang="en-US"/>
        </a:p>
      </dgm:t>
    </dgm:pt>
    <dgm:pt modelId="{63B8E26D-82EF-7A47-9506-F67ACC39D9B7}" type="pres">
      <dgm:prSet presAssocID="{E6963D06-54AA-1F4F-A1F2-0FA890089C88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E73BC3C-ABB2-7846-8C28-8219E05E00E2}" type="pres">
      <dgm:prSet presAssocID="{EE261554-5045-A443-AA8C-CDC260420C47}" presName="root" presStyleCnt="0">
        <dgm:presLayoutVars>
          <dgm:chMax/>
          <dgm:chPref/>
        </dgm:presLayoutVars>
      </dgm:prSet>
      <dgm:spPr/>
    </dgm:pt>
    <dgm:pt modelId="{4468E474-17E7-0E4E-A18B-CD8AB682DE55}" type="pres">
      <dgm:prSet presAssocID="{EE261554-5045-A443-AA8C-CDC260420C47}" presName="rootComposite" presStyleCnt="0">
        <dgm:presLayoutVars/>
      </dgm:prSet>
      <dgm:spPr/>
    </dgm:pt>
    <dgm:pt modelId="{C1A5E02A-5B50-444D-9427-4CC9D84DA9C8}" type="pres">
      <dgm:prSet presAssocID="{EE261554-5045-A443-AA8C-CDC260420C47}" presName="ParentAccent" presStyleLbl="alignNode1" presStyleIdx="0" presStyleCnt="2"/>
      <dgm:spPr/>
    </dgm:pt>
    <dgm:pt modelId="{FD4318C0-8789-8C4E-A836-DD50AD3FAB9B}" type="pres">
      <dgm:prSet presAssocID="{EE261554-5045-A443-AA8C-CDC260420C47}" presName="ParentSmallAccent" presStyleLbl="fgAcc1" presStyleIdx="0" presStyleCnt="2"/>
      <dgm:spPr/>
    </dgm:pt>
    <dgm:pt modelId="{F0DF20CE-2283-5640-A4AF-D742A13D0149}" type="pres">
      <dgm:prSet presAssocID="{EE261554-5045-A443-AA8C-CDC260420C47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D0BC3-E214-4E4D-B5E5-9A954DDCB4D4}" type="pres">
      <dgm:prSet presAssocID="{EE261554-5045-A443-AA8C-CDC260420C47}" presName="childShape" presStyleCnt="0">
        <dgm:presLayoutVars>
          <dgm:chMax val="0"/>
          <dgm:chPref val="0"/>
        </dgm:presLayoutVars>
      </dgm:prSet>
      <dgm:spPr/>
    </dgm:pt>
    <dgm:pt modelId="{66472D87-0C49-5C40-B573-9606054BAE7A}" type="pres">
      <dgm:prSet presAssocID="{8604133B-CAB4-6949-B427-C04DB204BC8F}" presName="childComposite" presStyleCnt="0">
        <dgm:presLayoutVars>
          <dgm:chMax val="0"/>
          <dgm:chPref val="0"/>
        </dgm:presLayoutVars>
      </dgm:prSet>
      <dgm:spPr/>
    </dgm:pt>
    <dgm:pt modelId="{9F1D97EE-FF2A-9548-89D1-C5C7AE1CC36E}" type="pres">
      <dgm:prSet presAssocID="{8604133B-CAB4-6949-B427-C04DB204BC8F}" presName="ChildAccent" presStyleLbl="solidFgAcc1" presStyleIdx="0" presStyleCnt="6"/>
      <dgm:spPr/>
    </dgm:pt>
    <dgm:pt modelId="{3F7DE9F6-4E17-B949-AA66-54200A36A3CE}" type="pres">
      <dgm:prSet presAssocID="{8604133B-CAB4-6949-B427-C04DB204BC8F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AAA13-2678-DE40-B457-5B0229B7A1D5}" type="pres">
      <dgm:prSet presAssocID="{35D08E4E-0CDE-C846-80D7-D120D8B20779}" presName="childComposite" presStyleCnt="0">
        <dgm:presLayoutVars>
          <dgm:chMax val="0"/>
          <dgm:chPref val="0"/>
        </dgm:presLayoutVars>
      </dgm:prSet>
      <dgm:spPr/>
    </dgm:pt>
    <dgm:pt modelId="{6C2FA566-FB5A-264F-92BA-BF1DE5B4FC82}" type="pres">
      <dgm:prSet presAssocID="{35D08E4E-0CDE-C846-80D7-D120D8B20779}" presName="ChildAccent" presStyleLbl="solidFgAcc1" presStyleIdx="1" presStyleCnt="6"/>
      <dgm:spPr/>
    </dgm:pt>
    <dgm:pt modelId="{6E5B8E51-F88E-3E45-8624-25682D80E329}" type="pres">
      <dgm:prSet presAssocID="{35D08E4E-0CDE-C846-80D7-D120D8B20779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188E3-99BD-5149-B580-3A2AF3F031DB}" type="pres">
      <dgm:prSet presAssocID="{4E9AA015-1C9E-3448-B497-91DB5F9ABD67}" presName="childComposite" presStyleCnt="0">
        <dgm:presLayoutVars>
          <dgm:chMax val="0"/>
          <dgm:chPref val="0"/>
        </dgm:presLayoutVars>
      </dgm:prSet>
      <dgm:spPr/>
    </dgm:pt>
    <dgm:pt modelId="{51EE7D13-039B-9141-A975-F63092A23E95}" type="pres">
      <dgm:prSet presAssocID="{4E9AA015-1C9E-3448-B497-91DB5F9ABD67}" presName="ChildAccent" presStyleLbl="solidFgAcc1" presStyleIdx="2" presStyleCnt="6"/>
      <dgm:spPr/>
    </dgm:pt>
    <dgm:pt modelId="{4FAEF88E-F93B-2E46-A37C-475BF0ED547C}" type="pres">
      <dgm:prSet presAssocID="{4E9AA015-1C9E-3448-B497-91DB5F9ABD67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34F6A-51E2-464C-95CE-75BBDEFCAB47}" type="pres">
      <dgm:prSet presAssocID="{F5AAECC1-8069-1D48-99E1-6AE243E1A0A1}" presName="root" presStyleCnt="0">
        <dgm:presLayoutVars>
          <dgm:chMax/>
          <dgm:chPref/>
        </dgm:presLayoutVars>
      </dgm:prSet>
      <dgm:spPr/>
    </dgm:pt>
    <dgm:pt modelId="{7314C860-1866-F741-9985-644C095EDCC6}" type="pres">
      <dgm:prSet presAssocID="{F5AAECC1-8069-1D48-99E1-6AE243E1A0A1}" presName="rootComposite" presStyleCnt="0">
        <dgm:presLayoutVars/>
      </dgm:prSet>
      <dgm:spPr/>
    </dgm:pt>
    <dgm:pt modelId="{7232D8D5-AEC4-BC4D-A063-9ACA5BD4035B}" type="pres">
      <dgm:prSet presAssocID="{F5AAECC1-8069-1D48-99E1-6AE243E1A0A1}" presName="ParentAccent" presStyleLbl="alignNode1" presStyleIdx="1" presStyleCnt="2"/>
      <dgm:spPr/>
    </dgm:pt>
    <dgm:pt modelId="{C34DEB84-B35A-8344-86FA-384886DB4AFB}" type="pres">
      <dgm:prSet presAssocID="{F5AAECC1-8069-1D48-99E1-6AE243E1A0A1}" presName="ParentSmallAccent" presStyleLbl="fgAcc1" presStyleIdx="1" presStyleCnt="2"/>
      <dgm:spPr/>
    </dgm:pt>
    <dgm:pt modelId="{D0076D38-6BE2-9E47-B83B-7657B6E460C6}" type="pres">
      <dgm:prSet presAssocID="{F5AAECC1-8069-1D48-99E1-6AE243E1A0A1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1EAD1-A0AD-6040-874B-ED3D95CF673F}" type="pres">
      <dgm:prSet presAssocID="{F5AAECC1-8069-1D48-99E1-6AE243E1A0A1}" presName="childShape" presStyleCnt="0">
        <dgm:presLayoutVars>
          <dgm:chMax val="0"/>
          <dgm:chPref val="0"/>
        </dgm:presLayoutVars>
      </dgm:prSet>
      <dgm:spPr/>
    </dgm:pt>
    <dgm:pt modelId="{9A6C7443-64BA-E649-8F95-B12A9F0E506A}" type="pres">
      <dgm:prSet presAssocID="{7607EB44-9319-7A4C-9766-8A9C1E33F0C8}" presName="childComposite" presStyleCnt="0">
        <dgm:presLayoutVars>
          <dgm:chMax val="0"/>
          <dgm:chPref val="0"/>
        </dgm:presLayoutVars>
      </dgm:prSet>
      <dgm:spPr/>
    </dgm:pt>
    <dgm:pt modelId="{BB38F81F-3C39-BD4A-A013-76B9381CA253}" type="pres">
      <dgm:prSet presAssocID="{7607EB44-9319-7A4C-9766-8A9C1E33F0C8}" presName="ChildAccent" presStyleLbl="solidFgAcc1" presStyleIdx="3" presStyleCnt="6"/>
      <dgm:spPr/>
    </dgm:pt>
    <dgm:pt modelId="{7DB83AD1-BA7E-7342-AFAE-FA36A768445F}" type="pres">
      <dgm:prSet presAssocID="{7607EB44-9319-7A4C-9766-8A9C1E33F0C8}" presName="Child" presStyleLbl="revTx" presStyleIdx="5" presStyleCnt="8" custScaleX="102858" custLinFactNeighborX="35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5AFDA-4221-6B4D-AE0E-7B79CE6CBCB1}" type="pres">
      <dgm:prSet presAssocID="{67FFE10E-36FD-224A-882B-73AB04878CCA}" presName="childComposite" presStyleCnt="0">
        <dgm:presLayoutVars>
          <dgm:chMax val="0"/>
          <dgm:chPref val="0"/>
        </dgm:presLayoutVars>
      </dgm:prSet>
      <dgm:spPr/>
    </dgm:pt>
    <dgm:pt modelId="{55E0FF84-6D0E-E641-92C9-A96AA5935621}" type="pres">
      <dgm:prSet presAssocID="{67FFE10E-36FD-224A-882B-73AB04878CCA}" presName="ChildAccent" presStyleLbl="solidFgAcc1" presStyleIdx="4" presStyleCnt="6" custLinFactNeighborX="-21538" custLinFactNeighborY="-6154"/>
      <dgm:spPr/>
    </dgm:pt>
    <dgm:pt modelId="{31332A3E-9799-AB42-A2FF-C23D5D172865}" type="pres">
      <dgm:prSet presAssocID="{67FFE10E-36FD-224A-882B-73AB04878CCA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BCD66-1D64-7944-A843-A1DB23EE358F}" type="pres">
      <dgm:prSet presAssocID="{F891A4ED-9F5A-7C49-A863-F36711F632F0}" presName="childComposite" presStyleCnt="0">
        <dgm:presLayoutVars>
          <dgm:chMax val="0"/>
          <dgm:chPref val="0"/>
        </dgm:presLayoutVars>
      </dgm:prSet>
      <dgm:spPr/>
    </dgm:pt>
    <dgm:pt modelId="{1802A581-AF5C-C74B-B847-EADF1D963FF2}" type="pres">
      <dgm:prSet presAssocID="{F891A4ED-9F5A-7C49-A863-F36711F632F0}" presName="ChildAccent" presStyleLbl="solidFgAcc1" presStyleIdx="5" presStyleCnt="6" custLinFactY="12266" custLinFactNeighborX="-4712" custLinFactNeighborY="100000"/>
      <dgm:spPr/>
    </dgm:pt>
    <dgm:pt modelId="{A666DBAD-0635-324C-B8F9-617D419D8C29}" type="pres">
      <dgm:prSet presAssocID="{F891A4ED-9F5A-7C49-A863-F36711F632F0}" presName="Child" presStyleLbl="revTx" presStyleIdx="7" presStyleCnt="8" custScaleX="965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AF93BD-EB64-204A-826F-ED272669F5F0}" type="presOf" srcId="{7607EB44-9319-7A4C-9766-8A9C1E33F0C8}" destId="{7DB83AD1-BA7E-7342-AFAE-FA36A768445F}" srcOrd="0" destOrd="0" presId="urn:microsoft.com/office/officeart/2008/layout/SquareAccentList"/>
    <dgm:cxn modelId="{9FD9C411-4D8D-6B42-9E4F-32D1DB680EC6}" srcId="{F5AAECC1-8069-1D48-99E1-6AE243E1A0A1}" destId="{F891A4ED-9F5A-7C49-A863-F36711F632F0}" srcOrd="2" destOrd="0" parTransId="{99B00C2C-2938-A940-A5C1-E9B8DBDD02C2}" sibTransId="{63544122-1191-A843-9D00-538ADE42B010}"/>
    <dgm:cxn modelId="{BFC6DEE0-CF39-204B-9864-1265AD1840A2}" type="presOf" srcId="{8604133B-CAB4-6949-B427-C04DB204BC8F}" destId="{3F7DE9F6-4E17-B949-AA66-54200A36A3CE}" srcOrd="0" destOrd="0" presId="urn:microsoft.com/office/officeart/2008/layout/SquareAccentList"/>
    <dgm:cxn modelId="{A934DD8B-50C3-6446-A077-7448B016314B}" srcId="{F5AAECC1-8069-1D48-99E1-6AE243E1A0A1}" destId="{67FFE10E-36FD-224A-882B-73AB04878CCA}" srcOrd="1" destOrd="0" parTransId="{16A11EC0-7E72-0847-ACC0-5B2857FE682C}" sibTransId="{EB2FB8E8-0B78-B847-ADCC-5E5EE4DEDE95}"/>
    <dgm:cxn modelId="{0EFF1B6B-D269-8948-B004-3122601EBC54}" type="presOf" srcId="{4E9AA015-1C9E-3448-B497-91DB5F9ABD67}" destId="{4FAEF88E-F93B-2E46-A37C-475BF0ED547C}" srcOrd="0" destOrd="0" presId="urn:microsoft.com/office/officeart/2008/layout/SquareAccentList"/>
    <dgm:cxn modelId="{6DF80F21-07C3-9D47-94A0-571C1C033396}" type="presOf" srcId="{67FFE10E-36FD-224A-882B-73AB04878CCA}" destId="{31332A3E-9799-AB42-A2FF-C23D5D172865}" srcOrd="0" destOrd="0" presId="urn:microsoft.com/office/officeart/2008/layout/SquareAccentList"/>
    <dgm:cxn modelId="{2BDFF66F-3416-4341-90A8-E49376F234AE}" srcId="{EE261554-5045-A443-AA8C-CDC260420C47}" destId="{4E9AA015-1C9E-3448-B497-91DB5F9ABD67}" srcOrd="2" destOrd="0" parTransId="{3FBFC153-66D3-F848-81EC-4868472FFA17}" sibTransId="{077DBF41-B0D2-204B-A3CA-5CFC7656F29B}"/>
    <dgm:cxn modelId="{C377F0F4-F616-6141-96BE-86C615F7D860}" srcId="{EE261554-5045-A443-AA8C-CDC260420C47}" destId="{35D08E4E-0CDE-C846-80D7-D120D8B20779}" srcOrd="1" destOrd="0" parTransId="{D157FC1A-221F-264A-BAD0-C6EBC8063DE6}" sibTransId="{367E3640-5ACA-2344-9515-747B76212CAB}"/>
    <dgm:cxn modelId="{C75309C0-6FA9-1641-B490-B735F028B6D2}" srcId="{EE261554-5045-A443-AA8C-CDC260420C47}" destId="{8604133B-CAB4-6949-B427-C04DB204BC8F}" srcOrd="0" destOrd="0" parTransId="{356DC098-8DD3-A747-9120-75716B09C70E}" sibTransId="{E78401DF-9E04-C94A-8F6C-7C00EEA8C535}"/>
    <dgm:cxn modelId="{9E1827FF-B0B3-0D48-B912-B6A1B0C94032}" type="presOf" srcId="{35D08E4E-0CDE-C846-80D7-D120D8B20779}" destId="{6E5B8E51-F88E-3E45-8624-25682D80E329}" srcOrd="0" destOrd="0" presId="urn:microsoft.com/office/officeart/2008/layout/SquareAccentList"/>
    <dgm:cxn modelId="{C7573F43-83CE-EE42-98AA-6407F1169A3A}" srcId="{E6963D06-54AA-1F4F-A1F2-0FA890089C88}" destId="{F5AAECC1-8069-1D48-99E1-6AE243E1A0A1}" srcOrd="1" destOrd="0" parTransId="{FDD1FDC9-77E4-B04C-9B07-5B7C9F675ADA}" sibTransId="{31026D74-EFC5-E74D-ADC8-CE604723F3FC}"/>
    <dgm:cxn modelId="{A296EB61-6830-0B43-86A5-B2C3444EC3F2}" type="presOf" srcId="{EE261554-5045-A443-AA8C-CDC260420C47}" destId="{F0DF20CE-2283-5640-A4AF-D742A13D0149}" srcOrd="0" destOrd="0" presId="urn:microsoft.com/office/officeart/2008/layout/SquareAccentList"/>
    <dgm:cxn modelId="{209FA9E7-346A-5F48-9E13-C055161E8634}" srcId="{E6963D06-54AA-1F4F-A1F2-0FA890089C88}" destId="{EE261554-5045-A443-AA8C-CDC260420C47}" srcOrd="0" destOrd="0" parTransId="{1A9A67DE-06DC-844A-827F-3415C2A51554}" sibTransId="{7E19ADFA-A2A4-FE42-AA59-9F7C409BCA98}"/>
    <dgm:cxn modelId="{FCFAC4AA-A493-DF4B-A06F-B1B174C68AA5}" type="presOf" srcId="{E6963D06-54AA-1F4F-A1F2-0FA890089C88}" destId="{63B8E26D-82EF-7A47-9506-F67ACC39D9B7}" srcOrd="0" destOrd="0" presId="urn:microsoft.com/office/officeart/2008/layout/SquareAccentList"/>
    <dgm:cxn modelId="{7B661AD6-ACC7-2441-B47D-81B98CEEF3B5}" type="presOf" srcId="{F5AAECC1-8069-1D48-99E1-6AE243E1A0A1}" destId="{D0076D38-6BE2-9E47-B83B-7657B6E460C6}" srcOrd="0" destOrd="0" presId="urn:microsoft.com/office/officeart/2008/layout/SquareAccentList"/>
    <dgm:cxn modelId="{19F7D92A-CD5B-FE41-8D61-786C54CA258D}" type="presOf" srcId="{F891A4ED-9F5A-7C49-A863-F36711F632F0}" destId="{A666DBAD-0635-324C-B8F9-617D419D8C29}" srcOrd="0" destOrd="0" presId="urn:microsoft.com/office/officeart/2008/layout/SquareAccentList"/>
    <dgm:cxn modelId="{65FCC686-1378-DE4F-8E12-8DCB2BC42562}" srcId="{F5AAECC1-8069-1D48-99E1-6AE243E1A0A1}" destId="{7607EB44-9319-7A4C-9766-8A9C1E33F0C8}" srcOrd="0" destOrd="0" parTransId="{24AAE7A4-4F14-6E40-9257-47CA9658D7C1}" sibTransId="{DE55E7B5-5D87-E149-8CCC-DAA9004316C1}"/>
    <dgm:cxn modelId="{33543542-E4F8-3443-B97D-234731ACEA8A}" type="presParOf" srcId="{63B8E26D-82EF-7A47-9506-F67ACC39D9B7}" destId="{BE73BC3C-ABB2-7846-8C28-8219E05E00E2}" srcOrd="0" destOrd="0" presId="urn:microsoft.com/office/officeart/2008/layout/SquareAccentList"/>
    <dgm:cxn modelId="{EB86F82D-D7DA-E04E-BB2D-89AE7F619EF4}" type="presParOf" srcId="{BE73BC3C-ABB2-7846-8C28-8219E05E00E2}" destId="{4468E474-17E7-0E4E-A18B-CD8AB682DE55}" srcOrd="0" destOrd="0" presId="urn:microsoft.com/office/officeart/2008/layout/SquareAccentList"/>
    <dgm:cxn modelId="{F03A2365-7DB1-E944-8BA0-BCDA6B3FB118}" type="presParOf" srcId="{4468E474-17E7-0E4E-A18B-CD8AB682DE55}" destId="{C1A5E02A-5B50-444D-9427-4CC9D84DA9C8}" srcOrd="0" destOrd="0" presId="urn:microsoft.com/office/officeart/2008/layout/SquareAccentList"/>
    <dgm:cxn modelId="{5E88C085-8509-6847-83B7-E512A0B16CC2}" type="presParOf" srcId="{4468E474-17E7-0E4E-A18B-CD8AB682DE55}" destId="{FD4318C0-8789-8C4E-A836-DD50AD3FAB9B}" srcOrd="1" destOrd="0" presId="urn:microsoft.com/office/officeart/2008/layout/SquareAccentList"/>
    <dgm:cxn modelId="{73DA70E8-966B-E94C-8667-28FE6435F70A}" type="presParOf" srcId="{4468E474-17E7-0E4E-A18B-CD8AB682DE55}" destId="{F0DF20CE-2283-5640-A4AF-D742A13D0149}" srcOrd="2" destOrd="0" presId="urn:microsoft.com/office/officeart/2008/layout/SquareAccentList"/>
    <dgm:cxn modelId="{463EC442-9924-154C-B3EB-A81E14A04B13}" type="presParOf" srcId="{BE73BC3C-ABB2-7846-8C28-8219E05E00E2}" destId="{4E0D0BC3-E214-4E4D-B5E5-9A954DDCB4D4}" srcOrd="1" destOrd="0" presId="urn:microsoft.com/office/officeart/2008/layout/SquareAccentList"/>
    <dgm:cxn modelId="{A99EE217-E95C-6A4E-BECC-BED30B0A3E99}" type="presParOf" srcId="{4E0D0BC3-E214-4E4D-B5E5-9A954DDCB4D4}" destId="{66472D87-0C49-5C40-B573-9606054BAE7A}" srcOrd="0" destOrd="0" presId="urn:microsoft.com/office/officeart/2008/layout/SquareAccentList"/>
    <dgm:cxn modelId="{71C400B2-9248-2549-8452-2B1A20C91B63}" type="presParOf" srcId="{66472D87-0C49-5C40-B573-9606054BAE7A}" destId="{9F1D97EE-FF2A-9548-89D1-C5C7AE1CC36E}" srcOrd="0" destOrd="0" presId="urn:microsoft.com/office/officeart/2008/layout/SquareAccentList"/>
    <dgm:cxn modelId="{722723F2-F3FB-EC4F-A0D1-8760E0F0F931}" type="presParOf" srcId="{66472D87-0C49-5C40-B573-9606054BAE7A}" destId="{3F7DE9F6-4E17-B949-AA66-54200A36A3CE}" srcOrd="1" destOrd="0" presId="urn:microsoft.com/office/officeart/2008/layout/SquareAccentList"/>
    <dgm:cxn modelId="{F726AC4E-4568-5A4C-AB97-ECFA42A7235D}" type="presParOf" srcId="{4E0D0BC3-E214-4E4D-B5E5-9A954DDCB4D4}" destId="{DDFAAA13-2678-DE40-B457-5B0229B7A1D5}" srcOrd="1" destOrd="0" presId="urn:microsoft.com/office/officeart/2008/layout/SquareAccentList"/>
    <dgm:cxn modelId="{C63F6E0F-D4E7-544C-A2B9-F57F7D319C11}" type="presParOf" srcId="{DDFAAA13-2678-DE40-B457-5B0229B7A1D5}" destId="{6C2FA566-FB5A-264F-92BA-BF1DE5B4FC82}" srcOrd="0" destOrd="0" presId="urn:microsoft.com/office/officeart/2008/layout/SquareAccentList"/>
    <dgm:cxn modelId="{011F9A74-3066-244B-83E1-3AC9949FF380}" type="presParOf" srcId="{DDFAAA13-2678-DE40-B457-5B0229B7A1D5}" destId="{6E5B8E51-F88E-3E45-8624-25682D80E329}" srcOrd="1" destOrd="0" presId="urn:microsoft.com/office/officeart/2008/layout/SquareAccentList"/>
    <dgm:cxn modelId="{7BF6B6AF-D07E-2C40-93F9-770E1C2CCD88}" type="presParOf" srcId="{4E0D0BC3-E214-4E4D-B5E5-9A954DDCB4D4}" destId="{81E188E3-99BD-5149-B580-3A2AF3F031DB}" srcOrd="2" destOrd="0" presId="urn:microsoft.com/office/officeart/2008/layout/SquareAccentList"/>
    <dgm:cxn modelId="{BB827F85-0189-B043-ACEF-8F9EAFB0A278}" type="presParOf" srcId="{81E188E3-99BD-5149-B580-3A2AF3F031DB}" destId="{51EE7D13-039B-9141-A975-F63092A23E95}" srcOrd="0" destOrd="0" presId="urn:microsoft.com/office/officeart/2008/layout/SquareAccentList"/>
    <dgm:cxn modelId="{8D931E4C-70DE-4048-BC21-CB6634E0858D}" type="presParOf" srcId="{81E188E3-99BD-5149-B580-3A2AF3F031DB}" destId="{4FAEF88E-F93B-2E46-A37C-475BF0ED547C}" srcOrd="1" destOrd="0" presId="urn:microsoft.com/office/officeart/2008/layout/SquareAccentList"/>
    <dgm:cxn modelId="{A8CF0571-90ED-0E43-987F-9BE021A75280}" type="presParOf" srcId="{63B8E26D-82EF-7A47-9506-F67ACC39D9B7}" destId="{EA434F6A-51E2-464C-95CE-75BBDEFCAB47}" srcOrd="1" destOrd="0" presId="urn:microsoft.com/office/officeart/2008/layout/SquareAccentList"/>
    <dgm:cxn modelId="{E1D577F9-C827-DC4A-BAF5-87377D6B858A}" type="presParOf" srcId="{EA434F6A-51E2-464C-95CE-75BBDEFCAB47}" destId="{7314C860-1866-F741-9985-644C095EDCC6}" srcOrd="0" destOrd="0" presId="urn:microsoft.com/office/officeart/2008/layout/SquareAccentList"/>
    <dgm:cxn modelId="{E6A1DF78-A7BD-644F-9DD4-2D73E648B633}" type="presParOf" srcId="{7314C860-1866-F741-9985-644C095EDCC6}" destId="{7232D8D5-AEC4-BC4D-A063-9ACA5BD4035B}" srcOrd="0" destOrd="0" presId="urn:microsoft.com/office/officeart/2008/layout/SquareAccentList"/>
    <dgm:cxn modelId="{DD2672FF-599B-F845-9273-7CCFA0A26755}" type="presParOf" srcId="{7314C860-1866-F741-9985-644C095EDCC6}" destId="{C34DEB84-B35A-8344-86FA-384886DB4AFB}" srcOrd="1" destOrd="0" presId="urn:microsoft.com/office/officeart/2008/layout/SquareAccentList"/>
    <dgm:cxn modelId="{817A8FF8-EF19-0142-B618-AB8E6E5F581F}" type="presParOf" srcId="{7314C860-1866-F741-9985-644C095EDCC6}" destId="{D0076D38-6BE2-9E47-B83B-7657B6E460C6}" srcOrd="2" destOrd="0" presId="urn:microsoft.com/office/officeart/2008/layout/SquareAccentList"/>
    <dgm:cxn modelId="{AB2699F6-1B1A-C249-AB3A-E6485F1D3379}" type="presParOf" srcId="{EA434F6A-51E2-464C-95CE-75BBDEFCAB47}" destId="{6E71EAD1-A0AD-6040-874B-ED3D95CF673F}" srcOrd="1" destOrd="0" presId="urn:microsoft.com/office/officeart/2008/layout/SquareAccentList"/>
    <dgm:cxn modelId="{6A0E69CD-CA10-0A4D-A592-138D4445F266}" type="presParOf" srcId="{6E71EAD1-A0AD-6040-874B-ED3D95CF673F}" destId="{9A6C7443-64BA-E649-8F95-B12A9F0E506A}" srcOrd="0" destOrd="0" presId="urn:microsoft.com/office/officeart/2008/layout/SquareAccentList"/>
    <dgm:cxn modelId="{88FD10F8-276B-8F40-99C5-DC5089D029E1}" type="presParOf" srcId="{9A6C7443-64BA-E649-8F95-B12A9F0E506A}" destId="{BB38F81F-3C39-BD4A-A013-76B9381CA253}" srcOrd="0" destOrd="0" presId="urn:microsoft.com/office/officeart/2008/layout/SquareAccentList"/>
    <dgm:cxn modelId="{21400111-AAB3-1242-882F-A2C7A2DACB7D}" type="presParOf" srcId="{9A6C7443-64BA-E649-8F95-B12A9F0E506A}" destId="{7DB83AD1-BA7E-7342-AFAE-FA36A768445F}" srcOrd="1" destOrd="0" presId="urn:microsoft.com/office/officeart/2008/layout/SquareAccentList"/>
    <dgm:cxn modelId="{C199928D-7A5C-A44B-826A-29151C6472EE}" type="presParOf" srcId="{6E71EAD1-A0AD-6040-874B-ED3D95CF673F}" destId="{D5E5AFDA-4221-6B4D-AE0E-7B79CE6CBCB1}" srcOrd="1" destOrd="0" presId="urn:microsoft.com/office/officeart/2008/layout/SquareAccentList"/>
    <dgm:cxn modelId="{0993159E-A3AC-4D45-A129-9FE7B19B7A4D}" type="presParOf" srcId="{D5E5AFDA-4221-6B4D-AE0E-7B79CE6CBCB1}" destId="{55E0FF84-6D0E-E641-92C9-A96AA5935621}" srcOrd="0" destOrd="0" presId="urn:microsoft.com/office/officeart/2008/layout/SquareAccentList"/>
    <dgm:cxn modelId="{B6A1A5B6-D259-1E4F-89B8-82AADD68AFC8}" type="presParOf" srcId="{D5E5AFDA-4221-6B4D-AE0E-7B79CE6CBCB1}" destId="{31332A3E-9799-AB42-A2FF-C23D5D172865}" srcOrd="1" destOrd="0" presId="urn:microsoft.com/office/officeart/2008/layout/SquareAccentList"/>
    <dgm:cxn modelId="{39742382-F4AF-6B44-B628-A6728E584749}" type="presParOf" srcId="{6E71EAD1-A0AD-6040-874B-ED3D95CF673F}" destId="{137BCD66-1D64-7944-A843-A1DB23EE358F}" srcOrd="2" destOrd="0" presId="urn:microsoft.com/office/officeart/2008/layout/SquareAccentList"/>
    <dgm:cxn modelId="{CCC3E9AC-E7C5-CC40-B107-9AC58A70DABC}" type="presParOf" srcId="{137BCD66-1D64-7944-A843-A1DB23EE358F}" destId="{1802A581-AF5C-C74B-B847-EADF1D963FF2}" srcOrd="0" destOrd="0" presId="urn:microsoft.com/office/officeart/2008/layout/SquareAccentList"/>
    <dgm:cxn modelId="{270948DE-0C8C-5549-A3DF-5B0B305F49F7}" type="presParOf" srcId="{137BCD66-1D64-7944-A843-A1DB23EE358F}" destId="{A666DBAD-0635-324C-B8F9-617D419D8C2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48D668-55EA-4C39-B4D5-D6A03F87ABE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6138CD-546A-410D-B3DE-4E7BCC85E523}">
      <dgm:prSet phldrT="[Текст]" custT="1"/>
      <dgm:spPr/>
      <dgm:t>
        <a:bodyPr/>
        <a:lstStyle/>
        <a:p>
          <a:r>
            <a:rPr lang="ru-RU" sz="1400" dirty="0" smtClean="0"/>
            <a:t>Реестр лиц с  повышенным значением </a:t>
          </a:r>
          <a:r>
            <a:rPr lang="en-US" sz="1400" dirty="0" smtClean="0"/>
            <a:t>CDT</a:t>
          </a:r>
          <a:endParaRPr lang="ru-RU" sz="1400" dirty="0"/>
        </a:p>
      </dgm:t>
    </dgm:pt>
    <dgm:pt modelId="{0E3C137F-57C3-421C-A4FB-AE6EF4446AFF}" type="parTrans" cxnId="{99B8BEB9-0B83-48FA-931B-0B8E37EA35F4}">
      <dgm:prSet/>
      <dgm:spPr/>
      <dgm:t>
        <a:bodyPr/>
        <a:lstStyle/>
        <a:p>
          <a:endParaRPr lang="ru-RU"/>
        </a:p>
      </dgm:t>
    </dgm:pt>
    <dgm:pt modelId="{AFA91C6C-CCB1-47D3-9A7A-0D93F0902485}" type="sibTrans" cxnId="{99B8BEB9-0B83-48FA-931B-0B8E37EA35F4}">
      <dgm:prSet/>
      <dgm:spPr/>
      <dgm:t>
        <a:bodyPr/>
        <a:lstStyle/>
        <a:p>
          <a:endParaRPr lang="ru-RU"/>
        </a:p>
      </dgm:t>
    </dgm:pt>
    <dgm:pt modelId="{E29BD89E-3D7E-45C0-A780-F8A052F812AB}">
      <dgm:prSet phldrT="[Текст]" custT="1"/>
      <dgm:spPr/>
      <dgm:t>
        <a:bodyPr/>
        <a:lstStyle/>
        <a:p>
          <a:r>
            <a:rPr lang="ru-RU" sz="1400" dirty="0" smtClean="0"/>
            <a:t>Предложение пройти курс лечения, психологической коррекции </a:t>
          </a:r>
          <a:endParaRPr lang="ru-RU" sz="1400" dirty="0"/>
        </a:p>
      </dgm:t>
    </dgm:pt>
    <dgm:pt modelId="{851C6883-A40D-4B3C-A7DC-62A1D5ED5FD3}" type="parTrans" cxnId="{631543EC-8D0B-4936-9966-352A21175312}">
      <dgm:prSet/>
      <dgm:spPr/>
      <dgm:t>
        <a:bodyPr/>
        <a:lstStyle/>
        <a:p>
          <a:endParaRPr lang="ru-RU"/>
        </a:p>
      </dgm:t>
    </dgm:pt>
    <dgm:pt modelId="{44C56034-8FBF-402F-9CD7-EBF80ED96D3F}" type="sibTrans" cxnId="{631543EC-8D0B-4936-9966-352A21175312}">
      <dgm:prSet/>
      <dgm:spPr/>
      <dgm:t>
        <a:bodyPr/>
        <a:lstStyle/>
        <a:p>
          <a:endParaRPr lang="ru-RU"/>
        </a:p>
      </dgm:t>
    </dgm:pt>
    <dgm:pt modelId="{0500D6BB-B966-4C2C-A25D-5EF6CFFA6FF5}">
      <dgm:prSet phldrT="[Текст]" custT="1"/>
      <dgm:spPr/>
      <dgm:t>
        <a:bodyPr/>
        <a:lstStyle/>
        <a:p>
          <a:r>
            <a:rPr lang="ru-RU" sz="1400" dirty="0" smtClean="0"/>
            <a:t>Информирование отдела кадров НЛМК </a:t>
          </a:r>
        </a:p>
        <a:p>
          <a:r>
            <a:rPr lang="ru-RU" sz="1400" dirty="0" smtClean="0"/>
            <a:t>о ходе терапии </a:t>
          </a:r>
          <a:endParaRPr lang="ru-RU" sz="1400" dirty="0"/>
        </a:p>
      </dgm:t>
    </dgm:pt>
    <dgm:pt modelId="{97CE921F-7D3B-405D-9D12-B7FE1158F78E}" type="parTrans" cxnId="{B7048EFB-41DD-44A6-9365-98EE3D23D760}">
      <dgm:prSet/>
      <dgm:spPr/>
      <dgm:t>
        <a:bodyPr/>
        <a:lstStyle/>
        <a:p>
          <a:endParaRPr lang="ru-RU"/>
        </a:p>
      </dgm:t>
    </dgm:pt>
    <dgm:pt modelId="{3B889A96-37F9-4345-A20A-497CBF044085}" type="sibTrans" cxnId="{B7048EFB-41DD-44A6-9365-98EE3D23D760}">
      <dgm:prSet/>
      <dgm:spPr/>
      <dgm:t>
        <a:bodyPr/>
        <a:lstStyle/>
        <a:p>
          <a:endParaRPr lang="ru-RU"/>
        </a:p>
      </dgm:t>
    </dgm:pt>
    <dgm:pt modelId="{6B514443-9464-41B4-A05F-774AE244BB94}">
      <dgm:prSet phldrT="[Текст]"/>
      <dgm:spPr/>
      <dgm:t>
        <a:bodyPr/>
        <a:lstStyle/>
        <a:p>
          <a:r>
            <a:rPr lang="ru-RU" dirty="0" smtClean="0"/>
            <a:t>Продление  контракта </a:t>
          </a:r>
          <a:endParaRPr lang="ru-RU" dirty="0"/>
        </a:p>
      </dgm:t>
    </dgm:pt>
    <dgm:pt modelId="{2034D0AA-1871-4FCD-B826-F7D3826BAB8F}" type="parTrans" cxnId="{BA752DFE-A0FB-427F-8692-6EFB0F2CDA2E}">
      <dgm:prSet/>
      <dgm:spPr/>
      <dgm:t>
        <a:bodyPr/>
        <a:lstStyle/>
        <a:p>
          <a:endParaRPr lang="ru-RU"/>
        </a:p>
      </dgm:t>
    </dgm:pt>
    <dgm:pt modelId="{27FB8680-18B3-4380-864B-55ED404525D0}" type="sibTrans" cxnId="{BA752DFE-A0FB-427F-8692-6EFB0F2CDA2E}">
      <dgm:prSet/>
      <dgm:spPr/>
      <dgm:t>
        <a:bodyPr/>
        <a:lstStyle/>
        <a:p>
          <a:endParaRPr lang="ru-RU"/>
        </a:p>
      </dgm:t>
    </dgm:pt>
    <dgm:pt modelId="{ACD4CEE0-61C0-47CB-A352-E62AC0E085F5}">
      <dgm:prSet phldrT="[Текст]" custT="1"/>
      <dgm:spPr/>
      <dgm:t>
        <a:bodyPr/>
        <a:lstStyle/>
        <a:p>
          <a:r>
            <a:rPr lang="ru-RU" sz="1400" dirty="0" smtClean="0"/>
            <a:t>Осмотр наркологом и обследование </a:t>
          </a:r>
          <a:r>
            <a:rPr lang="en-US" sz="1400" dirty="0" smtClean="0"/>
            <a:t>CDT</a:t>
          </a:r>
          <a:r>
            <a:rPr lang="ru-RU" sz="1400" dirty="0" smtClean="0"/>
            <a:t> </a:t>
          </a:r>
          <a:endParaRPr lang="ru-RU" sz="1400" dirty="0"/>
        </a:p>
      </dgm:t>
    </dgm:pt>
    <dgm:pt modelId="{90635BE4-17CF-4086-A735-812BBBDD993A}" type="parTrans" cxnId="{8A22CF14-E51E-4484-BECC-7628D2D3DBFE}">
      <dgm:prSet/>
      <dgm:spPr/>
      <dgm:t>
        <a:bodyPr/>
        <a:lstStyle/>
        <a:p>
          <a:endParaRPr lang="ru-RU"/>
        </a:p>
      </dgm:t>
    </dgm:pt>
    <dgm:pt modelId="{814A69DF-1A1B-4F1D-843F-E5ACEFCFDDA8}" type="sibTrans" cxnId="{8A22CF14-E51E-4484-BECC-7628D2D3DBFE}">
      <dgm:prSet/>
      <dgm:spPr/>
      <dgm:t>
        <a:bodyPr/>
        <a:lstStyle/>
        <a:p>
          <a:endParaRPr lang="ru-RU"/>
        </a:p>
      </dgm:t>
    </dgm:pt>
    <dgm:pt modelId="{34E4ABC2-9B57-48CB-AF7D-1D00BA6C411B}" type="pres">
      <dgm:prSet presAssocID="{9648D668-55EA-4C39-B4D5-D6A03F87AB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719DB8-6614-43A7-8F8E-61527ED4BE5D}" type="pres">
      <dgm:prSet presAssocID="{586138CD-546A-410D-B3DE-4E7BCC85E523}" presName="node" presStyleLbl="node1" presStyleIdx="0" presStyleCnt="5" custScaleY="168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86BC3-015C-41D9-B82A-78282AF5AD0C}" type="pres">
      <dgm:prSet presAssocID="{586138CD-546A-410D-B3DE-4E7BCC85E523}" presName="spNode" presStyleCnt="0"/>
      <dgm:spPr/>
    </dgm:pt>
    <dgm:pt modelId="{9F42F9CF-048F-4843-B46E-FCC2D1FCE55E}" type="pres">
      <dgm:prSet presAssocID="{AFA91C6C-CCB1-47D3-9A7A-0D93F090248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F62743F-9904-4899-9655-FAE12AA6313C}" type="pres">
      <dgm:prSet presAssocID="{E29BD89E-3D7E-45C0-A780-F8A052F812AB}" presName="node" presStyleLbl="node1" presStyleIdx="1" presStyleCnt="5" custScaleX="116496" custScaleY="147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1F2D2-A418-48A8-BDCB-5067BBBF29A1}" type="pres">
      <dgm:prSet presAssocID="{E29BD89E-3D7E-45C0-A780-F8A052F812AB}" presName="spNode" presStyleCnt="0"/>
      <dgm:spPr/>
    </dgm:pt>
    <dgm:pt modelId="{BE431C62-9E6A-41D8-85A0-80F002C18A20}" type="pres">
      <dgm:prSet presAssocID="{44C56034-8FBF-402F-9CD7-EBF80ED96D3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979EDC26-1CF7-4568-83D1-78F08507E19D}" type="pres">
      <dgm:prSet presAssocID="{0500D6BB-B966-4C2C-A25D-5EF6CFFA6FF5}" presName="node" presStyleLbl="node1" presStyleIdx="2" presStyleCnt="5" custScaleX="123034" custScaleY="159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A06D5-8CDB-4299-AA28-E9B49ABB5718}" type="pres">
      <dgm:prSet presAssocID="{0500D6BB-B966-4C2C-A25D-5EF6CFFA6FF5}" presName="spNode" presStyleCnt="0"/>
      <dgm:spPr/>
    </dgm:pt>
    <dgm:pt modelId="{7CC7430C-CBF5-4E93-976A-0E71A4172617}" type="pres">
      <dgm:prSet presAssocID="{3B889A96-37F9-4345-A20A-497CBF04408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14210C5-7C5E-4058-9EA3-8B70F8AB8537}" type="pres">
      <dgm:prSet presAssocID="{6B514443-9464-41B4-A05F-774AE244BB94}" presName="node" presStyleLbl="node1" presStyleIdx="3" presStyleCnt="5" custScaleY="178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2DE5D-B749-4183-AE90-8A71E2DED252}" type="pres">
      <dgm:prSet presAssocID="{6B514443-9464-41B4-A05F-774AE244BB94}" presName="spNode" presStyleCnt="0"/>
      <dgm:spPr/>
    </dgm:pt>
    <dgm:pt modelId="{1C460A4A-FB98-4142-9759-7E15DDC3C829}" type="pres">
      <dgm:prSet presAssocID="{27FB8680-18B3-4380-864B-55ED404525D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408CD63-FB9F-40CB-ABE5-5CE553F66646}" type="pres">
      <dgm:prSet presAssocID="{ACD4CEE0-61C0-47CB-A352-E62AC0E085F5}" presName="node" presStyleLbl="node1" presStyleIdx="4" presStyleCnt="5" custScaleY="158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0FAB3-EF7A-467C-8992-F1FB3B505AAD}" type="pres">
      <dgm:prSet presAssocID="{ACD4CEE0-61C0-47CB-A352-E62AC0E085F5}" presName="spNode" presStyleCnt="0"/>
      <dgm:spPr/>
    </dgm:pt>
    <dgm:pt modelId="{C4A93237-7A35-48B6-8A9C-DE189814FAAD}" type="pres">
      <dgm:prSet presAssocID="{814A69DF-1A1B-4F1D-843F-E5ACEFCFDDA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BA752DFE-A0FB-427F-8692-6EFB0F2CDA2E}" srcId="{9648D668-55EA-4C39-B4D5-D6A03F87ABEF}" destId="{6B514443-9464-41B4-A05F-774AE244BB94}" srcOrd="3" destOrd="0" parTransId="{2034D0AA-1871-4FCD-B826-F7D3826BAB8F}" sibTransId="{27FB8680-18B3-4380-864B-55ED404525D0}"/>
    <dgm:cxn modelId="{2C444C6C-408F-2C4B-9486-55CA745DE326}" type="presOf" srcId="{6B514443-9464-41B4-A05F-774AE244BB94}" destId="{814210C5-7C5E-4058-9EA3-8B70F8AB8537}" srcOrd="0" destOrd="0" presId="urn:microsoft.com/office/officeart/2005/8/layout/cycle5"/>
    <dgm:cxn modelId="{99B8BEB9-0B83-48FA-931B-0B8E37EA35F4}" srcId="{9648D668-55EA-4C39-B4D5-D6A03F87ABEF}" destId="{586138CD-546A-410D-B3DE-4E7BCC85E523}" srcOrd="0" destOrd="0" parTransId="{0E3C137F-57C3-421C-A4FB-AE6EF4446AFF}" sibTransId="{AFA91C6C-CCB1-47D3-9A7A-0D93F0902485}"/>
    <dgm:cxn modelId="{1275D872-3B97-CC47-A3ED-B6F9F26A7FD7}" type="presOf" srcId="{44C56034-8FBF-402F-9CD7-EBF80ED96D3F}" destId="{BE431C62-9E6A-41D8-85A0-80F002C18A20}" srcOrd="0" destOrd="0" presId="urn:microsoft.com/office/officeart/2005/8/layout/cycle5"/>
    <dgm:cxn modelId="{13469864-DCBF-ED4F-AA9A-BDFA30E08EDE}" type="presOf" srcId="{27FB8680-18B3-4380-864B-55ED404525D0}" destId="{1C460A4A-FB98-4142-9759-7E15DDC3C829}" srcOrd="0" destOrd="0" presId="urn:microsoft.com/office/officeart/2005/8/layout/cycle5"/>
    <dgm:cxn modelId="{7EB9928D-290A-5B49-BB83-2572F1F502DB}" type="presOf" srcId="{AFA91C6C-CCB1-47D3-9A7A-0D93F0902485}" destId="{9F42F9CF-048F-4843-B46E-FCC2D1FCE55E}" srcOrd="0" destOrd="0" presId="urn:microsoft.com/office/officeart/2005/8/layout/cycle5"/>
    <dgm:cxn modelId="{0AA0FDD8-F72D-7A45-8775-755A1CA11C85}" type="presOf" srcId="{ACD4CEE0-61C0-47CB-A352-E62AC0E085F5}" destId="{F408CD63-FB9F-40CB-ABE5-5CE553F66646}" srcOrd="0" destOrd="0" presId="urn:microsoft.com/office/officeart/2005/8/layout/cycle5"/>
    <dgm:cxn modelId="{1291B56F-4A4A-FE4B-A540-75C44FCE114D}" type="presOf" srcId="{E29BD89E-3D7E-45C0-A780-F8A052F812AB}" destId="{FF62743F-9904-4899-9655-FAE12AA6313C}" srcOrd="0" destOrd="0" presId="urn:microsoft.com/office/officeart/2005/8/layout/cycle5"/>
    <dgm:cxn modelId="{8A22CF14-E51E-4484-BECC-7628D2D3DBFE}" srcId="{9648D668-55EA-4C39-B4D5-D6A03F87ABEF}" destId="{ACD4CEE0-61C0-47CB-A352-E62AC0E085F5}" srcOrd="4" destOrd="0" parTransId="{90635BE4-17CF-4086-A735-812BBBDD993A}" sibTransId="{814A69DF-1A1B-4F1D-843F-E5ACEFCFDDA8}"/>
    <dgm:cxn modelId="{69A919EA-76B9-6D41-8181-396F7C493401}" type="presOf" srcId="{0500D6BB-B966-4C2C-A25D-5EF6CFFA6FF5}" destId="{979EDC26-1CF7-4568-83D1-78F08507E19D}" srcOrd="0" destOrd="0" presId="urn:microsoft.com/office/officeart/2005/8/layout/cycle5"/>
    <dgm:cxn modelId="{6CE2B4D4-D18F-3346-AA7A-E86EF5E42900}" type="presOf" srcId="{3B889A96-37F9-4345-A20A-497CBF044085}" destId="{7CC7430C-CBF5-4E93-976A-0E71A4172617}" srcOrd="0" destOrd="0" presId="urn:microsoft.com/office/officeart/2005/8/layout/cycle5"/>
    <dgm:cxn modelId="{B7048EFB-41DD-44A6-9365-98EE3D23D760}" srcId="{9648D668-55EA-4C39-B4D5-D6A03F87ABEF}" destId="{0500D6BB-B966-4C2C-A25D-5EF6CFFA6FF5}" srcOrd="2" destOrd="0" parTransId="{97CE921F-7D3B-405D-9D12-B7FE1158F78E}" sibTransId="{3B889A96-37F9-4345-A20A-497CBF044085}"/>
    <dgm:cxn modelId="{6FA045F4-C9AC-9541-8413-F81A4B88108C}" type="presOf" srcId="{814A69DF-1A1B-4F1D-843F-E5ACEFCFDDA8}" destId="{C4A93237-7A35-48B6-8A9C-DE189814FAAD}" srcOrd="0" destOrd="0" presId="urn:microsoft.com/office/officeart/2005/8/layout/cycle5"/>
    <dgm:cxn modelId="{4228CCCC-6EC2-3A4E-8956-EA0EF1BFC3D9}" type="presOf" srcId="{586138CD-546A-410D-B3DE-4E7BCC85E523}" destId="{A9719DB8-6614-43A7-8F8E-61527ED4BE5D}" srcOrd="0" destOrd="0" presId="urn:microsoft.com/office/officeart/2005/8/layout/cycle5"/>
    <dgm:cxn modelId="{FB85F76D-86B6-594D-9CF2-37C6B7336D07}" type="presOf" srcId="{9648D668-55EA-4C39-B4D5-D6A03F87ABEF}" destId="{34E4ABC2-9B57-48CB-AF7D-1D00BA6C411B}" srcOrd="0" destOrd="0" presId="urn:microsoft.com/office/officeart/2005/8/layout/cycle5"/>
    <dgm:cxn modelId="{631543EC-8D0B-4936-9966-352A21175312}" srcId="{9648D668-55EA-4C39-B4D5-D6A03F87ABEF}" destId="{E29BD89E-3D7E-45C0-A780-F8A052F812AB}" srcOrd="1" destOrd="0" parTransId="{851C6883-A40D-4B3C-A7DC-62A1D5ED5FD3}" sibTransId="{44C56034-8FBF-402F-9CD7-EBF80ED96D3F}"/>
    <dgm:cxn modelId="{83D611E4-F166-794F-8E4B-5AB1B52900D3}" type="presParOf" srcId="{34E4ABC2-9B57-48CB-AF7D-1D00BA6C411B}" destId="{A9719DB8-6614-43A7-8F8E-61527ED4BE5D}" srcOrd="0" destOrd="0" presId="urn:microsoft.com/office/officeart/2005/8/layout/cycle5"/>
    <dgm:cxn modelId="{73FCA0F0-3C6A-E045-B1FE-9CA3574B1E6C}" type="presParOf" srcId="{34E4ABC2-9B57-48CB-AF7D-1D00BA6C411B}" destId="{BB786BC3-015C-41D9-B82A-78282AF5AD0C}" srcOrd="1" destOrd="0" presId="urn:microsoft.com/office/officeart/2005/8/layout/cycle5"/>
    <dgm:cxn modelId="{E06BEA35-0A5C-C042-8396-0028A6B23751}" type="presParOf" srcId="{34E4ABC2-9B57-48CB-AF7D-1D00BA6C411B}" destId="{9F42F9CF-048F-4843-B46E-FCC2D1FCE55E}" srcOrd="2" destOrd="0" presId="urn:microsoft.com/office/officeart/2005/8/layout/cycle5"/>
    <dgm:cxn modelId="{FF420D3B-F3F4-8A4B-9B81-404FB134057C}" type="presParOf" srcId="{34E4ABC2-9B57-48CB-AF7D-1D00BA6C411B}" destId="{FF62743F-9904-4899-9655-FAE12AA6313C}" srcOrd="3" destOrd="0" presId="urn:microsoft.com/office/officeart/2005/8/layout/cycle5"/>
    <dgm:cxn modelId="{837B7DDC-C083-5447-BA81-E217A7952F57}" type="presParOf" srcId="{34E4ABC2-9B57-48CB-AF7D-1D00BA6C411B}" destId="{5F81F2D2-A418-48A8-BDCB-5067BBBF29A1}" srcOrd="4" destOrd="0" presId="urn:microsoft.com/office/officeart/2005/8/layout/cycle5"/>
    <dgm:cxn modelId="{B79C8EA2-3B65-A443-924A-33B304C83FC2}" type="presParOf" srcId="{34E4ABC2-9B57-48CB-AF7D-1D00BA6C411B}" destId="{BE431C62-9E6A-41D8-85A0-80F002C18A20}" srcOrd="5" destOrd="0" presId="urn:microsoft.com/office/officeart/2005/8/layout/cycle5"/>
    <dgm:cxn modelId="{D94D20BE-93EF-F14D-9E02-1D1FFF66F32E}" type="presParOf" srcId="{34E4ABC2-9B57-48CB-AF7D-1D00BA6C411B}" destId="{979EDC26-1CF7-4568-83D1-78F08507E19D}" srcOrd="6" destOrd="0" presId="urn:microsoft.com/office/officeart/2005/8/layout/cycle5"/>
    <dgm:cxn modelId="{90093CCE-C3F3-B840-8419-E277DF9CE23C}" type="presParOf" srcId="{34E4ABC2-9B57-48CB-AF7D-1D00BA6C411B}" destId="{E4BA06D5-8CDB-4299-AA28-E9B49ABB5718}" srcOrd="7" destOrd="0" presId="urn:microsoft.com/office/officeart/2005/8/layout/cycle5"/>
    <dgm:cxn modelId="{E64EB2A2-23E3-224E-A2F7-DD8198D76F93}" type="presParOf" srcId="{34E4ABC2-9B57-48CB-AF7D-1D00BA6C411B}" destId="{7CC7430C-CBF5-4E93-976A-0E71A4172617}" srcOrd="8" destOrd="0" presId="urn:microsoft.com/office/officeart/2005/8/layout/cycle5"/>
    <dgm:cxn modelId="{7EE0AB0C-5A4A-BA46-ABF8-99D9963E0032}" type="presParOf" srcId="{34E4ABC2-9B57-48CB-AF7D-1D00BA6C411B}" destId="{814210C5-7C5E-4058-9EA3-8B70F8AB8537}" srcOrd="9" destOrd="0" presId="urn:microsoft.com/office/officeart/2005/8/layout/cycle5"/>
    <dgm:cxn modelId="{FFB663C8-2CBE-8349-9403-07538E3D4FEA}" type="presParOf" srcId="{34E4ABC2-9B57-48CB-AF7D-1D00BA6C411B}" destId="{90E2DE5D-B749-4183-AE90-8A71E2DED252}" srcOrd="10" destOrd="0" presId="urn:microsoft.com/office/officeart/2005/8/layout/cycle5"/>
    <dgm:cxn modelId="{803F01EF-EF16-7C41-8349-3A5FAB1ED9F4}" type="presParOf" srcId="{34E4ABC2-9B57-48CB-AF7D-1D00BA6C411B}" destId="{1C460A4A-FB98-4142-9759-7E15DDC3C829}" srcOrd="11" destOrd="0" presId="urn:microsoft.com/office/officeart/2005/8/layout/cycle5"/>
    <dgm:cxn modelId="{D55F3E82-1F94-0448-BAC3-5DE4E105CC94}" type="presParOf" srcId="{34E4ABC2-9B57-48CB-AF7D-1D00BA6C411B}" destId="{F408CD63-FB9F-40CB-ABE5-5CE553F66646}" srcOrd="12" destOrd="0" presId="urn:microsoft.com/office/officeart/2005/8/layout/cycle5"/>
    <dgm:cxn modelId="{83B5D943-F359-D34F-A7FF-9E7FD2989E61}" type="presParOf" srcId="{34E4ABC2-9B57-48CB-AF7D-1D00BA6C411B}" destId="{0C90FAB3-EF7A-467C-8992-F1FB3B505AAD}" srcOrd="13" destOrd="0" presId="urn:microsoft.com/office/officeart/2005/8/layout/cycle5"/>
    <dgm:cxn modelId="{80277D4A-3EAE-DB43-A550-56779F781583}" type="presParOf" srcId="{34E4ABC2-9B57-48CB-AF7D-1D00BA6C411B}" destId="{C4A93237-7A35-48B6-8A9C-DE189814FAA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61E95C-F23C-4608-83D8-050B20DCA12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C400D80-C5AA-4E13-951E-F8CEFEA8A089}">
      <dgm:prSet phldrT="[Текст]" custT="1"/>
      <dgm:spPr/>
      <dgm:t>
        <a:bodyPr/>
        <a:lstStyle/>
        <a:p>
          <a:r>
            <a:rPr lang="ru-RU" sz="1400" b="1" dirty="0" smtClean="0"/>
            <a:t>Мотивация на </a:t>
          </a:r>
          <a:r>
            <a:rPr lang="ru-RU" sz="1600" b="1" dirty="0" smtClean="0"/>
            <a:t>отказ</a:t>
          </a:r>
          <a:r>
            <a:rPr lang="ru-RU" sz="1400" b="1" dirty="0" smtClean="0"/>
            <a:t> от употребления алкоголя и других ПАВ</a:t>
          </a:r>
        </a:p>
        <a:p>
          <a:r>
            <a:rPr lang="ru-RU" sz="1400" dirty="0" smtClean="0"/>
            <a:t> </a:t>
          </a:r>
          <a:endParaRPr lang="ru-RU" sz="1400" dirty="0"/>
        </a:p>
      </dgm:t>
    </dgm:pt>
    <dgm:pt modelId="{9A628687-4F6E-49C1-90B6-5EA7AB3104DD}" type="parTrans" cxnId="{229C13A4-0192-48AD-96AD-0B19877B13F7}">
      <dgm:prSet/>
      <dgm:spPr/>
      <dgm:t>
        <a:bodyPr/>
        <a:lstStyle/>
        <a:p>
          <a:endParaRPr lang="ru-RU"/>
        </a:p>
      </dgm:t>
    </dgm:pt>
    <dgm:pt modelId="{56FD430C-5B6C-4699-88AA-294299106EDA}" type="sibTrans" cxnId="{229C13A4-0192-48AD-96AD-0B19877B13F7}">
      <dgm:prSet/>
      <dgm:spPr/>
      <dgm:t>
        <a:bodyPr/>
        <a:lstStyle/>
        <a:p>
          <a:endParaRPr lang="ru-RU"/>
        </a:p>
      </dgm:t>
    </dgm:pt>
    <dgm:pt modelId="{C226B3D6-F29C-4142-BEA5-264DED23E798}">
      <dgm:prSet phldrT="[Текст]" custT="1"/>
      <dgm:spPr/>
      <dgm:t>
        <a:bodyPr/>
        <a:lstStyle/>
        <a:p>
          <a:r>
            <a:rPr lang="ru-RU" sz="1400" b="1" dirty="0" smtClean="0"/>
            <a:t>Обучение навыкам </a:t>
          </a:r>
          <a:r>
            <a:rPr lang="ru-RU" sz="1400" b="1" dirty="0" err="1" smtClean="0"/>
            <a:t>саморегуляции</a:t>
          </a:r>
          <a:r>
            <a:rPr lang="ru-RU" sz="1400" b="1" dirty="0" smtClean="0"/>
            <a:t> и  расширение </a:t>
          </a:r>
          <a:r>
            <a:rPr lang="ru-RU" sz="1400" b="1" dirty="0" err="1" smtClean="0"/>
            <a:t>мотивационно-потребностной</a:t>
          </a:r>
          <a:r>
            <a:rPr lang="ru-RU" sz="1400" b="1" dirty="0" smtClean="0"/>
            <a:t> сферы</a:t>
          </a:r>
          <a:r>
            <a:rPr lang="ru-RU" sz="1800" b="1" dirty="0" smtClean="0"/>
            <a:t> </a:t>
          </a:r>
          <a:endParaRPr lang="ru-RU" sz="1800" b="1" dirty="0"/>
        </a:p>
      </dgm:t>
    </dgm:pt>
    <dgm:pt modelId="{87615D8B-E420-42B1-9F9B-2245FD602262}" type="parTrans" cxnId="{3B5C09F8-95B2-457D-995F-C654E5B92E90}">
      <dgm:prSet/>
      <dgm:spPr/>
      <dgm:t>
        <a:bodyPr/>
        <a:lstStyle/>
        <a:p>
          <a:endParaRPr lang="ru-RU"/>
        </a:p>
      </dgm:t>
    </dgm:pt>
    <dgm:pt modelId="{A87B0BD4-9A79-4C4E-8967-45C6655B2270}" type="sibTrans" cxnId="{3B5C09F8-95B2-457D-995F-C654E5B92E90}">
      <dgm:prSet/>
      <dgm:spPr/>
      <dgm:t>
        <a:bodyPr/>
        <a:lstStyle/>
        <a:p>
          <a:endParaRPr lang="ru-RU"/>
        </a:p>
      </dgm:t>
    </dgm:pt>
    <dgm:pt modelId="{359EE0D1-C025-47FA-A0D8-E3DA1CF45EC0}">
      <dgm:prSet phldrT="[Текст]" custT="1"/>
      <dgm:spPr/>
      <dgm:t>
        <a:bodyPr/>
        <a:lstStyle/>
        <a:p>
          <a:r>
            <a:rPr lang="ru-RU" sz="1800" b="1" dirty="0" smtClean="0"/>
            <a:t>Позитивная  трудовая самореализация </a:t>
          </a:r>
          <a:endParaRPr lang="ru-RU" sz="1800" b="1" dirty="0"/>
        </a:p>
      </dgm:t>
    </dgm:pt>
    <dgm:pt modelId="{9C7FFE2D-E931-4DD2-AE70-F0E663F884D3}" type="parTrans" cxnId="{153BD524-D9F8-4B55-BAFA-7DE17DA1ADAA}">
      <dgm:prSet/>
      <dgm:spPr/>
      <dgm:t>
        <a:bodyPr/>
        <a:lstStyle/>
        <a:p>
          <a:endParaRPr lang="ru-RU"/>
        </a:p>
      </dgm:t>
    </dgm:pt>
    <dgm:pt modelId="{D0D4E473-B6AC-4251-894D-E0F842A88E7E}" type="sibTrans" cxnId="{153BD524-D9F8-4B55-BAFA-7DE17DA1ADAA}">
      <dgm:prSet/>
      <dgm:spPr/>
      <dgm:t>
        <a:bodyPr/>
        <a:lstStyle/>
        <a:p>
          <a:endParaRPr lang="ru-RU"/>
        </a:p>
      </dgm:t>
    </dgm:pt>
    <dgm:pt modelId="{7793C16A-2C10-4860-8C66-48F31D6CBB0E}" type="pres">
      <dgm:prSet presAssocID="{EE61E95C-F23C-4608-83D8-050B20DCA121}" presName="arrowDiagram" presStyleCnt="0">
        <dgm:presLayoutVars>
          <dgm:chMax val="5"/>
          <dgm:dir/>
          <dgm:resizeHandles val="exact"/>
        </dgm:presLayoutVars>
      </dgm:prSet>
      <dgm:spPr/>
    </dgm:pt>
    <dgm:pt modelId="{1EB7A4AB-0AF5-47D2-968A-B947D794265F}" type="pres">
      <dgm:prSet presAssocID="{EE61E95C-F23C-4608-83D8-050B20DCA121}" presName="arrow" presStyleLbl="bgShp" presStyleIdx="0" presStyleCnt="1" custScaleY="151851"/>
      <dgm:spPr/>
    </dgm:pt>
    <dgm:pt modelId="{8C845EBB-4DC1-4D81-87C8-B0EC10C1BFFA}" type="pres">
      <dgm:prSet presAssocID="{EE61E95C-F23C-4608-83D8-050B20DCA121}" presName="arrowDiagram3" presStyleCnt="0"/>
      <dgm:spPr/>
    </dgm:pt>
    <dgm:pt modelId="{956A130E-4BEA-4BA1-8757-95507FEBD805}" type="pres">
      <dgm:prSet presAssocID="{9C400D80-C5AA-4E13-951E-F8CEFEA8A089}" presName="bullet3a" presStyleLbl="node1" presStyleIdx="0" presStyleCnt="3"/>
      <dgm:spPr/>
    </dgm:pt>
    <dgm:pt modelId="{0AE8B7F7-1C75-4D02-8757-D7FC0217163D}" type="pres">
      <dgm:prSet presAssocID="{9C400D80-C5AA-4E13-951E-F8CEFEA8A089}" presName="textBox3a" presStyleLbl="revTx" presStyleIdx="0" presStyleCnt="3" custScaleY="146821" custLinFactNeighborX="-373" custLinFactNeighborY="29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A23C0-5ABB-4C81-AE62-096B5286BBC0}" type="pres">
      <dgm:prSet presAssocID="{C226B3D6-F29C-4142-BEA5-264DED23E798}" presName="bullet3b" presStyleLbl="node1" presStyleIdx="1" presStyleCnt="3"/>
      <dgm:spPr/>
    </dgm:pt>
    <dgm:pt modelId="{54852759-7819-4405-8E62-38CDF09FC6C8}" type="pres">
      <dgm:prSet presAssocID="{C226B3D6-F29C-4142-BEA5-264DED23E798}" presName="textBox3b" presStyleLbl="revTx" presStyleIdx="1" presStyleCnt="3" custScaleX="121506" custLinFactNeighborX="9382" custLinFactNeighborY="4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B77F6-8C12-4EED-BCAC-ABAA014FC013}" type="pres">
      <dgm:prSet presAssocID="{359EE0D1-C025-47FA-A0D8-E3DA1CF45EC0}" presName="bullet3c" presStyleLbl="node1" presStyleIdx="2" presStyleCnt="3"/>
      <dgm:spPr/>
    </dgm:pt>
    <dgm:pt modelId="{72F9F67B-2ADB-49C4-B5FB-7CCDDB6B88C4}" type="pres">
      <dgm:prSet presAssocID="{359EE0D1-C025-47FA-A0D8-E3DA1CF45EC0}" presName="textBox3c" presStyleLbl="revTx" presStyleIdx="2" presStyleCnt="3" custScaleX="130525" custLinFactNeighborX="17425" custLinFactNeighborY="2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9C13A4-0192-48AD-96AD-0B19877B13F7}" srcId="{EE61E95C-F23C-4608-83D8-050B20DCA121}" destId="{9C400D80-C5AA-4E13-951E-F8CEFEA8A089}" srcOrd="0" destOrd="0" parTransId="{9A628687-4F6E-49C1-90B6-5EA7AB3104DD}" sibTransId="{56FD430C-5B6C-4699-88AA-294299106EDA}"/>
    <dgm:cxn modelId="{E7F1C1FE-B19C-6E45-BFDC-9E22C5FF7C99}" type="presOf" srcId="{359EE0D1-C025-47FA-A0D8-E3DA1CF45EC0}" destId="{72F9F67B-2ADB-49C4-B5FB-7CCDDB6B88C4}" srcOrd="0" destOrd="0" presId="urn:microsoft.com/office/officeart/2005/8/layout/arrow2"/>
    <dgm:cxn modelId="{96B1C0D0-3226-D946-8F90-43FF039FAA57}" type="presOf" srcId="{C226B3D6-F29C-4142-BEA5-264DED23E798}" destId="{54852759-7819-4405-8E62-38CDF09FC6C8}" srcOrd="0" destOrd="0" presId="urn:microsoft.com/office/officeart/2005/8/layout/arrow2"/>
    <dgm:cxn modelId="{153BD524-D9F8-4B55-BAFA-7DE17DA1ADAA}" srcId="{EE61E95C-F23C-4608-83D8-050B20DCA121}" destId="{359EE0D1-C025-47FA-A0D8-E3DA1CF45EC0}" srcOrd="2" destOrd="0" parTransId="{9C7FFE2D-E931-4DD2-AE70-F0E663F884D3}" sibTransId="{D0D4E473-B6AC-4251-894D-E0F842A88E7E}"/>
    <dgm:cxn modelId="{7429ED3D-E446-174A-A522-FE06296A4705}" type="presOf" srcId="{EE61E95C-F23C-4608-83D8-050B20DCA121}" destId="{7793C16A-2C10-4860-8C66-48F31D6CBB0E}" srcOrd="0" destOrd="0" presId="urn:microsoft.com/office/officeart/2005/8/layout/arrow2"/>
    <dgm:cxn modelId="{34219D9B-BC90-7D41-BD46-ABBBFBB2B7B6}" type="presOf" srcId="{9C400D80-C5AA-4E13-951E-F8CEFEA8A089}" destId="{0AE8B7F7-1C75-4D02-8757-D7FC0217163D}" srcOrd="0" destOrd="0" presId="urn:microsoft.com/office/officeart/2005/8/layout/arrow2"/>
    <dgm:cxn modelId="{3B5C09F8-95B2-457D-995F-C654E5B92E90}" srcId="{EE61E95C-F23C-4608-83D8-050B20DCA121}" destId="{C226B3D6-F29C-4142-BEA5-264DED23E798}" srcOrd="1" destOrd="0" parTransId="{87615D8B-E420-42B1-9F9B-2245FD602262}" sibTransId="{A87B0BD4-9A79-4C4E-8967-45C6655B2270}"/>
    <dgm:cxn modelId="{3C65CFE2-7FA1-1C47-A45E-B424A8BAC816}" type="presParOf" srcId="{7793C16A-2C10-4860-8C66-48F31D6CBB0E}" destId="{1EB7A4AB-0AF5-47D2-968A-B947D794265F}" srcOrd="0" destOrd="0" presId="urn:microsoft.com/office/officeart/2005/8/layout/arrow2"/>
    <dgm:cxn modelId="{6375DE34-0517-EB48-A3CE-6E4D0209E311}" type="presParOf" srcId="{7793C16A-2C10-4860-8C66-48F31D6CBB0E}" destId="{8C845EBB-4DC1-4D81-87C8-B0EC10C1BFFA}" srcOrd="1" destOrd="0" presId="urn:microsoft.com/office/officeart/2005/8/layout/arrow2"/>
    <dgm:cxn modelId="{9E668E4F-7E2F-BB40-8D7D-5F44706136F7}" type="presParOf" srcId="{8C845EBB-4DC1-4D81-87C8-B0EC10C1BFFA}" destId="{956A130E-4BEA-4BA1-8757-95507FEBD805}" srcOrd="0" destOrd="0" presId="urn:microsoft.com/office/officeart/2005/8/layout/arrow2"/>
    <dgm:cxn modelId="{F37515EF-9E65-4C4A-BE1B-19BCFC98589C}" type="presParOf" srcId="{8C845EBB-4DC1-4D81-87C8-B0EC10C1BFFA}" destId="{0AE8B7F7-1C75-4D02-8757-D7FC0217163D}" srcOrd="1" destOrd="0" presId="urn:microsoft.com/office/officeart/2005/8/layout/arrow2"/>
    <dgm:cxn modelId="{EFFA7667-8784-EB4D-82DB-C2D331B95AB8}" type="presParOf" srcId="{8C845EBB-4DC1-4D81-87C8-B0EC10C1BFFA}" destId="{1EDA23C0-5ABB-4C81-AE62-096B5286BBC0}" srcOrd="2" destOrd="0" presId="urn:microsoft.com/office/officeart/2005/8/layout/arrow2"/>
    <dgm:cxn modelId="{1DE4DAC2-2B81-644A-B03A-F48446C76D32}" type="presParOf" srcId="{8C845EBB-4DC1-4D81-87C8-B0EC10C1BFFA}" destId="{54852759-7819-4405-8E62-38CDF09FC6C8}" srcOrd="3" destOrd="0" presId="urn:microsoft.com/office/officeart/2005/8/layout/arrow2"/>
    <dgm:cxn modelId="{86621F09-170D-EB4B-9E5F-4023C7F188EC}" type="presParOf" srcId="{8C845EBB-4DC1-4D81-87C8-B0EC10C1BFFA}" destId="{73CB77F6-8C12-4EED-BCAC-ABAA014FC013}" srcOrd="4" destOrd="0" presId="urn:microsoft.com/office/officeart/2005/8/layout/arrow2"/>
    <dgm:cxn modelId="{209F275F-84D2-F645-A8A6-7ACB5FF5DFF7}" type="presParOf" srcId="{8C845EBB-4DC1-4D81-87C8-B0EC10C1BFFA}" destId="{72F9F67B-2ADB-49C4-B5FB-7CCDDB6B88C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FA11F-7DBF-436D-8C81-7CD00B8DFD20}">
      <dsp:nvSpPr>
        <dsp:cNvPr id="0" name=""/>
        <dsp:cNvSpPr/>
      </dsp:nvSpPr>
      <dsp:spPr>
        <a:xfrm rot="10800000">
          <a:off x="0" y="0"/>
          <a:ext cx="7929617" cy="1001231"/>
        </a:xfrm>
        <a:prstGeom prst="trapezoid">
          <a:avLst>
            <a:gd name="adj" fmla="val 94068"/>
          </a:avLst>
        </a:prstGeom>
        <a:solidFill>
          <a:schemeClr val="accent4">
            <a:lumMod val="40000"/>
            <a:lumOff val="60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Стационарная помощь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10800000">
        <a:off x="1387683" y="0"/>
        <a:ext cx="5154251" cy="1001231"/>
      </dsp:txXfrm>
    </dsp:sp>
    <dsp:sp modelId="{1FB2ED21-D34F-4FCB-A664-CEF165C32FF9}">
      <dsp:nvSpPr>
        <dsp:cNvPr id="0" name=""/>
        <dsp:cNvSpPr/>
      </dsp:nvSpPr>
      <dsp:spPr>
        <a:xfrm rot="10800000">
          <a:off x="941836" y="1001231"/>
          <a:ext cx="6045945" cy="778048"/>
        </a:xfrm>
        <a:prstGeom prst="trapezoid">
          <a:avLst>
            <a:gd name="adj" fmla="val 94068"/>
          </a:avLst>
        </a:prstGeom>
        <a:solidFill>
          <a:schemeClr val="accent1">
            <a:lumMod val="60000"/>
            <a:lumOff val="4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Психотерапия и амбулаторная помощь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10800000">
        <a:off x="1999876" y="1001231"/>
        <a:ext cx="3929864" cy="778048"/>
      </dsp:txXfrm>
    </dsp:sp>
    <dsp:sp modelId="{20EE921A-0D03-40EF-B6DC-B33DEE8ABD16}">
      <dsp:nvSpPr>
        <dsp:cNvPr id="0" name=""/>
        <dsp:cNvSpPr/>
      </dsp:nvSpPr>
      <dsp:spPr>
        <a:xfrm rot="10800000">
          <a:off x="1673729" y="1779280"/>
          <a:ext cx="4582158" cy="1202752"/>
        </a:xfrm>
        <a:prstGeom prst="trapezoid">
          <a:avLst>
            <a:gd name="adj" fmla="val 94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Реабилитация</a:t>
          </a:r>
          <a:endParaRPr lang="en-US" sz="2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>
            <a:spcBef>
              <a:spcPct val="0"/>
            </a:spcBef>
          </a:pPr>
          <a:endParaRPr lang="ru-RU" kern="1200" dirty="0"/>
        </a:p>
      </dsp:txBody>
      <dsp:txXfrm rot="-10800000">
        <a:off x="2475607" y="1779280"/>
        <a:ext cx="2978403" cy="1202752"/>
      </dsp:txXfrm>
    </dsp:sp>
    <dsp:sp modelId="{07189A4F-FCD3-4D0F-9418-3CCFEF600C4A}">
      <dsp:nvSpPr>
        <dsp:cNvPr id="0" name=""/>
        <dsp:cNvSpPr/>
      </dsp:nvSpPr>
      <dsp:spPr>
        <a:xfrm rot="10800000">
          <a:off x="2795588" y="2982032"/>
          <a:ext cx="2338441" cy="1232809"/>
        </a:xfrm>
        <a:prstGeom prst="trapezoid">
          <a:avLst>
            <a:gd name="adj" fmla="val 94068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Профилактика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10800000">
        <a:off x="2795588" y="2982032"/>
        <a:ext cx="2338441" cy="1232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1854C-43EC-431B-9674-99D3B5289C42}">
      <dsp:nvSpPr>
        <dsp:cNvPr id="0" name=""/>
        <dsp:cNvSpPr/>
      </dsp:nvSpPr>
      <dsp:spPr>
        <a:xfrm>
          <a:off x="1766931" y="-348726"/>
          <a:ext cx="4775591" cy="4775591"/>
        </a:xfrm>
        <a:prstGeom prst="circularArrow">
          <a:avLst>
            <a:gd name="adj1" fmla="val 5544"/>
            <a:gd name="adj2" fmla="val 330680"/>
            <a:gd name="adj3" fmla="val 14005601"/>
            <a:gd name="adj4" fmla="val 17247713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FF3D1-10C2-48D7-9BC4-3BE169F9C09F}">
      <dsp:nvSpPr>
        <dsp:cNvPr id="0" name=""/>
        <dsp:cNvSpPr/>
      </dsp:nvSpPr>
      <dsp:spPr>
        <a:xfrm>
          <a:off x="3112681" y="-89686"/>
          <a:ext cx="2010930" cy="6773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Первичная профилактика </a:t>
          </a:r>
          <a:endParaRPr lang="ru-RU" sz="1400" b="1" i="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145749" y="-56618"/>
        <a:ext cx="1944794" cy="611259"/>
      </dsp:txXfrm>
    </dsp:sp>
    <dsp:sp modelId="{D82582BA-9084-4F90-92E1-06945336752A}">
      <dsp:nvSpPr>
        <dsp:cNvPr id="0" name=""/>
        <dsp:cNvSpPr/>
      </dsp:nvSpPr>
      <dsp:spPr>
        <a:xfrm>
          <a:off x="4634844" y="721678"/>
          <a:ext cx="3145594" cy="7616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Вторичная профилактика </a:t>
          </a:r>
          <a:endParaRPr lang="ru-RU" sz="1400" b="1" i="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672023" y="758857"/>
        <a:ext cx="3071236" cy="687251"/>
      </dsp:txXfrm>
    </dsp:sp>
    <dsp:sp modelId="{288D11F1-F40B-4CAC-8057-033C84D017FC}">
      <dsp:nvSpPr>
        <dsp:cNvPr id="0" name=""/>
        <dsp:cNvSpPr/>
      </dsp:nvSpPr>
      <dsp:spPr>
        <a:xfrm>
          <a:off x="4372558" y="1774471"/>
          <a:ext cx="3718590" cy="11299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Интервенция: включение в профилактические или лечебно-реабилитационные программы</a:t>
          </a:r>
          <a:endParaRPr lang="ru-RU" sz="1400" b="1" i="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427719" y="1829632"/>
        <a:ext cx="3608268" cy="1019648"/>
      </dsp:txXfrm>
    </dsp:sp>
    <dsp:sp modelId="{AC3C1662-9CD8-49B2-99A0-A65108A65D3C}">
      <dsp:nvSpPr>
        <dsp:cNvPr id="0" name=""/>
        <dsp:cNvSpPr/>
      </dsp:nvSpPr>
      <dsp:spPr>
        <a:xfrm>
          <a:off x="5356958" y="3221120"/>
          <a:ext cx="2172461" cy="9559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Детоксикация</a:t>
          </a:r>
          <a:endParaRPr lang="ru-RU" sz="1400" b="1" i="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403625" y="3267787"/>
        <a:ext cx="2079127" cy="862654"/>
      </dsp:txXfrm>
    </dsp:sp>
    <dsp:sp modelId="{176F15CE-1C17-450A-810F-8CD0A3FA168D}">
      <dsp:nvSpPr>
        <dsp:cNvPr id="0" name=""/>
        <dsp:cNvSpPr/>
      </dsp:nvSpPr>
      <dsp:spPr>
        <a:xfrm>
          <a:off x="3167700" y="3801804"/>
          <a:ext cx="1991610" cy="10404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Лечение синдрома патологического влечения </a:t>
          </a:r>
          <a:endParaRPr lang="ru-RU" sz="1400" b="1" i="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218489" y="3852593"/>
        <a:ext cx="1890032" cy="938833"/>
      </dsp:txXfrm>
    </dsp:sp>
    <dsp:sp modelId="{759F8E60-3B59-484C-BCD7-FFC43AE88FF2}">
      <dsp:nvSpPr>
        <dsp:cNvPr id="0" name=""/>
        <dsp:cNvSpPr/>
      </dsp:nvSpPr>
      <dsp:spPr>
        <a:xfrm>
          <a:off x="687528" y="3155451"/>
          <a:ext cx="2220827" cy="10327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Психотерапия и коррекция личностных расстройств</a:t>
          </a:r>
          <a:endParaRPr lang="ru-RU" sz="1400" b="1" i="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737944" y="3205867"/>
        <a:ext cx="2119995" cy="931938"/>
      </dsp:txXfrm>
    </dsp:sp>
    <dsp:sp modelId="{F923EBDF-4F73-4DB8-BE8B-FA8DD6879E0C}">
      <dsp:nvSpPr>
        <dsp:cNvPr id="0" name=""/>
        <dsp:cNvSpPr/>
      </dsp:nvSpPr>
      <dsp:spPr>
        <a:xfrm>
          <a:off x="31964" y="1840179"/>
          <a:ext cx="3773350" cy="10943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Реабилитация и </a:t>
          </a:r>
          <a:r>
            <a:rPr lang="ru-RU" sz="1400" b="1" i="0" kern="120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противорецидивные</a:t>
          </a:r>
          <a:r>
            <a:rPr lang="ru-RU" sz="1400" b="1" i="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мероприятия</a:t>
          </a:r>
          <a:endParaRPr lang="ru-RU" sz="1400" b="1" i="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85386" y="1893601"/>
        <a:ext cx="3666506" cy="987515"/>
      </dsp:txXfrm>
    </dsp:sp>
    <dsp:sp modelId="{4A2ECCE8-8232-4CF1-96CD-31D69B9A42CA}">
      <dsp:nvSpPr>
        <dsp:cNvPr id="0" name=""/>
        <dsp:cNvSpPr/>
      </dsp:nvSpPr>
      <dsp:spPr>
        <a:xfrm>
          <a:off x="97262" y="721742"/>
          <a:ext cx="3436671" cy="8101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Формирование лечебной субкультуры  как антитезы алкогольной и наркотической субкультур </a:t>
          </a:r>
          <a:endParaRPr lang="ru-RU" sz="1400" b="1" i="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36809" y="761289"/>
        <a:ext cx="3357577" cy="731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2BBDB-AC26-4CA0-97BE-05A4ACBB4C1D}">
      <dsp:nvSpPr>
        <dsp:cNvPr id="0" name=""/>
        <dsp:cNvSpPr/>
      </dsp:nvSpPr>
      <dsp:spPr>
        <a:xfrm>
          <a:off x="4857" y="0"/>
          <a:ext cx="7160446" cy="49064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Наркологический диспансер (наркологическая больница)</a:t>
          </a:r>
          <a:endParaRPr lang="ru-RU" sz="2100" b="1" kern="1200" dirty="0"/>
        </a:p>
      </dsp:txBody>
      <dsp:txXfrm>
        <a:off x="19228" y="14371"/>
        <a:ext cx="7131704" cy="461906"/>
      </dsp:txXfrm>
    </dsp:sp>
    <dsp:sp modelId="{40D75087-70FE-49B0-A393-64D9E4B3BFD6}">
      <dsp:nvSpPr>
        <dsp:cNvPr id="0" name=""/>
        <dsp:cNvSpPr/>
      </dsp:nvSpPr>
      <dsp:spPr>
        <a:xfrm>
          <a:off x="0" y="538984"/>
          <a:ext cx="2250458" cy="36247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Амбулаторное отделение</a:t>
          </a:r>
          <a:endParaRPr lang="ru-RU" sz="1050" kern="1200" dirty="0"/>
        </a:p>
      </dsp:txBody>
      <dsp:txXfrm>
        <a:off x="10616" y="549600"/>
        <a:ext cx="2229226" cy="341241"/>
      </dsp:txXfrm>
    </dsp:sp>
    <dsp:sp modelId="{8E6DACC7-39CE-4F80-B8C3-CECC76F550F4}">
      <dsp:nvSpPr>
        <dsp:cNvPr id="0" name=""/>
        <dsp:cNvSpPr/>
      </dsp:nvSpPr>
      <dsp:spPr>
        <a:xfrm>
          <a:off x="1293" y="972944"/>
          <a:ext cx="1102085" cy="73244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Кабинет врача-психиатра-нарколога</a:t>
          </a:r>
          <a:endParaRPr lang="ru-RU" sz="1050" kern="1200" dirty="0"/>
        </a:p>
      </dsp:txBody>
      <dsp:txXfrm>
        <a:off x="22746" y="994397"/>
        <a:ext cx="1059179" cy="689540"/>
      </dsp:txXfrm>
    </dsp:sp>
    <dsp:sp modelId="{509CB44F-1FE4-4940-9851-C54AC5EDE612}">
      <dsp:nvSpPr>
        <dsp:cNvPr id="0" name=""/>
        <dsp:cNvSpPr/>
      </dsp:nvSpPr>
      <dsp:spPr>
        <a:xfrm>
          <a:off x="1141510" y="972944"/>
          <a:ext cx="1102085" cy="73036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Кабинет профилактики наркологических расстройств</a:t>
          </a:r>
          <a:endParaRPr lang="ru-RU" sz="1050" kern="1200" dirty="0"/>
        </a:p>
      </dsp:txBody>
      <dsp:txXfrm>
        <a:off x="1162902" y="994336"/>
        <a:ext cx="1059301" cy="687583"/>
      </dsp:txXfrm>
    </dsp:sp>
    <dsp:sp modelId="{365BC11F-0669-4947-834C-847C077802AF}">
      <dsp:nvSpPr>
        <dsp:cNvPr id="0" name=""/>
        <dsp:cNvSpPr/>
      </dsp:nvSpPr>
      <dsp:spPr>
        <a:xfrm>
          <a:off x="2387131" y="566679"/>
          <a:ext cx="1102085" cy="1151130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Стационарное отделение</a:t>
          </a:r>
          <a:endParaRPr lang="ru-RU" sz="1050" kern="1200" dirty="0"/>
        </a:p>
      </dsp:txBody>
      <dsp:txXfrm>
        <a:off x="2419410" y="598958"/>
        <a:ext cx="1037527" cy="1086572"/>
      </dsp:txXfrm>
    </dsp:sp>
    <dsp:sp modelId="{ED65E525-8C61-4F65-939F-92516F8C4CB8}">
      <dsp:nvSpPr>
        <dsp:cNvPr id="0" name=""/>
        <dsp:cNvSpPr/>
      </dsp:nvSpPr>
      <dsp:spPr>
        <a:xfrm>
          <a:off x="3494044" y="574055"/>
          <a:ext cx="1102085" cy="114302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Дневной стационар</a:t>
          </a:r>
          <a:endParaRPr lang="ru-RU" sz="1050" kern="1200" dirty="0"/>
        </a:p>
      </dsp:txBody>
      <dsp:txXfrm>
        <a:off x="3526323" y="606334"/>
        <a:ext cx="1037527" cy="1078471"/>
      </dsp:txXfrm>
    </dsp:sp>
    <dsp:sp modelId="{801997FF-0491-47DC-B8FC-41291124E3BF}">
      <dsp:nvSpPr>
        <dsp:cNvPr id="0" name=""/>
        <dsp:cNvSpPr/>
      </dsp:nvSpPr>
      <dsp:spPr>
        <a:xfrm>
          <a:off x="4604968" y="575087"/>
          <a:ext cx="1102085" cy="113873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Отделение медицинской реабилитации</a:t>
          </a:r>
          <a:endParaRPr lang="ru-RU" sz="1050" kern="1200" dirty="0"/>
        </a:p>
      </dsp:txBody>
      <dsp:txXfrm>
        <a:off x="4637247" y="607366"/>
        <a:ext cx="1037527" cy="1074175"/>
      </dsp:txXfrm>
    </dsp:sp>
    <dsp:sp modelId="{970F0C67-9B43-477A-9BFD-C4A517C1A3F8}">
      <dsp:nvSpPr>
        <dsp:cNvPr id="0" name=""/>
        <dsp:cNvSpPr/>
      </dsp:nvSpPr>
      <dsp:spPr>
        <a:xfrm>
          <a:off x="5897086" y="574055"/>
          <a:ext cx="1233431" cy="112941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Кабинет (отделение) медицинского </a:t>
          </a:r>
          <a:r>
            <a:rPr lang="ru-RU" sz="1050" kern="1200" dirty="0" err="1" smtClean="0"/>
            <a:t>освидетельствова-ния</a:t>
          </a:r>
          <a:r>
            <a:rPr lang="ru-RU" sz="1050" kern="1200" dirty="0" smtClean="0"/>
            <a:t> на состояние опьянения</a:t>
          </a:r>
          <a:endParaRPr lang="ru-RU" sz="1050" kern="1200" dirty="0"/>
        </a:p>
      </dsp:txBody>
      <dsp:txXfrm>
        <a:off x="5930165" y="607134"/>
        <a:ext cx="1167273" cy="10632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2BBDB-AC26-4CA0-97BE-05A4ACBB4C1D}">
      <dsp:nvSpPr>
        <dsp:cNvPr id="0" name=""/>
        <dsp:cNvSpPr/>
      </dsp:nvSpPr>
      <dsp:spPr>
        <a:xfrm>
          <a:off x="6539" y="0"/>
          <a:ext cx="7158764" cy="49064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Филиал наркологического диспансера (наркологической больницы)</a:t>
          </a:r>
          <a:endParaRPr lang="ru-RU" sz="1800" b="1" kern="1200" dirty="0"/>
        </a:p>
      </dsp:txBody>
      <dsp:txXfrm>
        <a:off x="20910" y="14371"/>
        <a:ext cx="7130022" cy="461906"/>
      </dsp:txXfrm>
    </dsp:sp>
    <dsp:sp modelId="{40D75087-70FE-49B0-A393-64D9E4B3BFD6}">
      <dsp:nvSpPr>
        <dsp:cNvPr id="0" name=""/>
        <dsp:cNvSpPr/>
      </dsp:nvSpPr>
      <dsp:spPr>
        <a:xfrm>
          <a:off x="0" y="538984"/>
          <a:ext cx="2761276" cy="36247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Амбулаторное отделение</a:t>
          </a:r>
          <a:endParaRPr lang="ru-RU" sz="1050" kern="1200" dirty="0"/>
        </a:p>
      </dsp:txBody>
      <dsp:txXfrm>
        <a:off x="10616" y="549600"/>
        <a:ext cx="2740044" cy="341241"/>
      </dsp:txXfrm>
    </dsp:sp>
    <dsp:sp modelId="{8E6DACC7-39CE-4F80-B8C3-CECC76F550F4}">
      <dsp:nvSpPr>
        <dsp:cNvPr id="0" name=""/>
        <dsp:cNvSpPr/>
      </dsp:nvSpPr>
      <dsp:spPr>
        <a:xfrm>
          <a:off x="1876" y="972944"/>
          <a:ext cx="1352241" cy="73244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Кабинет врача-психиатра-нарколога</a:t>
          </a:r>
          <a:endParaRPr lang="ru-RU" sz="1050" kern="1200" dirty="0"/>
        </a:p>
      </dsp:txBody>
      <dsp:txXfrm>
        <a:off x="23329" y="994397"/>
        <a:ext cx="1309335" cy="689540"/>
      </dsp:txXfrm>
    </dsp:sp>
    <dsp:sp modelId="{509CB44F-1FE4-4940-9851-C54AC5EDE612}">
      <dsp:nvSpPr>
        <dsp:cNvPr id="0" name=""/>
        <dsp:cNvSpPr/>
      </dsp:nvSpPr>
      <dsp:spPr>
        <a:xfrm>
          <a:off x="1400905" y="972944"/>
          <a:ext cx="1352241" cy="73036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Кабинет профилактики наркологических расстройств</a:t>
          </a:r>
          <a:endParaRPr lang="ru-RU" sz="1050" kern="1200" dirty="0"/>
        </a:p>
      </dsp:txBody>
      <dsp:txXfrm>
        <a:off x="1422297" y="994336"/>
        <a:ext cx="1309457" cy="687583"/>
      </dsp:txXfrm>
    </dsp:sp>
    <dsp:sp modelId="{365BC11F-0669-4947-834C-847C077802AF}">
      <dsp:nvSpPr>
        <dsp:cNvPr id="0" name=""/>
        <dsp:cNvSpPr/>
      </dsp:nvSpPr>
      <dsp:spPr>
        <a:xfrm>
          <a:off x="2916835" y="576057"/>
          <a:ext cx="1352241" cy="1151130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Стационарное отделение</a:t>
          </a:r>
          <a:endParaRPr lang="ru-RU" sz="1050" kern="1200" dirty="0"/>
        </a:p>
      </dsp:txBody>
      <dsp:txXfrm>
        <a:off x="2950550" y="609772"/>
        <a:ext cx="1284811" cy="1083700"/>
      </dsp:txXfrm>
    </dsp:sp>
    <dsp:sp modelId="{ED65E525-8C61-4F65-939F-92516F8C4CB8}">
      <dsp:nvSpPr>
        <dsp:cNvPr id="0" name=""/>
        <dsp:cNvSpPr/>
      </dsp:nvSpPr>
      <dsp:spPr>
        <a:xfrm>
          <a:off x="4284979" y="576057"/>
          <a:ext cx="1352241" cy="114302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Дневной стационар</a:t>
          </a:r>
          <a:endParaRPr lang="ru-RU" sz="1050" kern="1200" dirty="0"/>
        </a:p>
      </dsp:txBody>
      <dsp:txXfrm>
        <a:off x="4318457" y="609535"/>
        <a:ext cx="1285285" cy="1076073"/>
      </dsp:txXfrm>
    </dsp:sp>
    <dsp:sp modelId="{E3FB6BE6-C728-4234-AC27-6CA7EB0B2159}">
      <dsp:nvSpPr>
        <dsp:cNvPr id="0" name=""/>
        <dsp:cNvSpPr/>
      </dsp:nvSpPr>
      <dsp:spPr>
        <a:xfrm>
          <a:off x="5809712" y="561134"/>
          <a:ext cx="1352241" cy="115380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Кабинет (отделение) медицинского </a:t>
          </a:r>
          <a:r>
            <a:rPr lang="ru-RU" sz="1050" kern="1200" dirty="0" err="1" smtClean="0"/>
            <a:t>освидетельствова-ния</a:t>
          </a:r>
          <a:r>
            <a:rPr lang="ru-RU" sz="1050" kern="1200" dirty="0" smtClean="0"/>
            <a:t> на состояние опьянения</a:t>
          </a:r>
          <a:endParaRPr lang="ru-RU" sz="1050" kern="1200" dirty="0"/>
        </a:p>
      </dsp:txBody>
      <dsp:txXfrm>
        <a:off x="5843506" y="594928"/>
        <a:ext cx="1284653" cy="10862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2BBDB-AC26-4CA0-97BE-05A4ACBB4C1D}">
      <dsp:nvSpPr>
        <dsp:cNvPr id="0" name=""/>
        <dsp:cNvSpPr/>
      </dsp:nvSpPr>
      <dsp:spPr>
        <a:xfrm>
          <a:off x="2846" y="0"/>
          <a:ext cx="3957593" cy="310968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Многопрофильная медицинская организация</a:t>
          </a:r>
          <a:endParaRPr lang="ru-RU" sz="1400" b="1" kern="1200" dirty="0"/>
        </a:p>
      </dsp:txBody>
      <dsp:txXfrm>
        <a:off x="11954" y="9108"/>
        <a:ext cx="3939377" cy="292752"/>
      </dsp:txXfrm>
    </dsp:sp>
    <dsp:sp modelId="{3B19B5A3-FF76-4868-9FE4-9CFDEC150BB7}">
      <dsp:nvSpPr>
        <dsp:cNvPr id="0" name=""/>
        <dsp:cNvSpPr/>
      </dsp:nvSpPr>
      <dsp:spPr>
        <a:xfrm>
          <a:off x="5286" y="461574"/>
          <a:ext cx="1246801" cy="97271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Кабинет врача-психиатра-нарколога</a:t>
          </a:r>
          <a:endParaRPr lang="ru-RU" sz="1050" kern="1200" dirty="0"/>
        </a:p>
      </dsp:txBody>
      <dsp:txXfrm>
        <a:off x="33776" y="490064"/>
        <a:ext cx="1189821" cy="915737"/>
      </dsp:txXfrm>
    </dsp:sp>
    <dsp:sp modelId="{AF22F000-FC13-4FB6-A17C-E57D6AF89AD2}">
      <dsp:nvSpPr>
        <dsp:cNvPr id="0" name=""/>
        <dsp:cNvSpPr/>
      </dsp:nvSpPr>
      <dsp:spPr>
        <a:xfrm>
          <a:off x="1356819" y="461574"/>
          <a:ext cx="1246801" cy="97829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Кабинет профилактики наркологических расстройств</a:t>
          </a:r>
          <a:endParaRPr lang="ru-RU" sz="1050" kern="1200" dirty="0"/>
        </a:p>
      </dsp:txBody>
      <dsp:txXfrm>
        <a:off x="1385472" y="490227"/>
        <a:ext cx="1189495" cy="920984"/>
      </dsp:txXfrm>
    </dsp:sp>
    <dsp:sp modelId="{23876C8C-4603-453B-A6E9-C7A0323AE90E}">
      <dsp:nvSpPr>
        <dsp:cNvPr id="0" name=""/>
        <dsp:cNvSpPr/>
      </dsp:nvSpPr>
      <dsp:spPr>
        <a:xfrm>
          <a:off x="2708352" y="461574"/>
          <a:ext cx="1246801" cy="97604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Кабинет (отделение) медицинского </a:t>
          </a:r>
          <a:r>
            <a:rPr lang="ru-RU" sz="1050" kern="1200" dirty="0" err="1" smtClean="0"/>
            <a:t>освидетельствова-ния</a:t>
          </a:r>
          <a:r>
            <a:rPr lang="ru-RU" sz="1050" kern="1200" dirty="0" smtClean="0"/>
            <a:t> на состояние опьянения</a:t>
          </a:r>
          <a:endParaRPr lang="ru-RU" sz="1050" kern="1200" dirty="0"/>
        </a:p>
      </dsp:txBody>
      <dsp:txXfrm>
        <a:off x="2736939" y="490161"/>
        <a:ext cx="1189627" cy="9188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4CBDD-DA2C-4437-805A-E3B9AE08C96A}">
      <dsp:nvSpPr>
        <dsp:cNvPr id="0" name=""/>
        <dsp:cNvSpPr/>
      </dsp:nvSpPr>
      <dsp:spPr>
        <a:xfrm>
          <a:off x="460662" y="967"/>
          <a:ext cx="2569344" cy="15416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Молекулярно-генетический анализ</a:t>
          </a:r>
          <a:endParaRPr lang="en-US" sz="2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0662" y="967"/>
        <a:ext cx="2569344" cy="1541606"/>
      </dsp:txXfrm>
    </dsp:sp>
    <dsp:sp modelId="{E3A6EEFC-2AA3-4267-AE99-3DE094758A19}">
      <dsp:nvSpPr>
        <dsp:cNvPr id="0" name=""/>
        <dsp:cNvSpPr/>
      </dsp:nvSpPr>
      <dsp:spPr>
        <a:xfrm>
          <a:off x="3286941" y="967"/>
          <a:ext cx="2569344" cy="15416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Психологический статус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86941" y="967"/>
        <a:ext cx="2569344" cy="1541606"/>
      </dsp:txXfrm>
    </dsp:sp>
    <dsp:sp modelId="{7EDD11BA-22EE-431A-B2D0-988DBB7A8F98}">
      <dsp:nvSpPr>
        <dsp:cNvPr id="0" name=""/>
        <dsp:cNvSpPr/>
      </dsp:nvSpPr>
      <dsp:spPr>
        <a:xfrm>
          <a:off x="446171" y="1800477"/>
          <a:ext cx="2569344" cy="15416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Семейный анамнез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6171" y="1800477"/>
        <a:ext cx="2569344" cy="1541606"/>
      </dsp:txXfrm>
    </dsp:sp>
    <dsp:sp modelId="{6224B356-20D4-4740-A421-0BFCE15F8FAF}">
      <dsp:nvSpPr>
        <dsp:cNvPr id="0" name=""/>
        <dsp:cNvSpPr/>
      </dsp:nvSpPr>
      <dsp:spPr>
        <a:xfrm>
          <a:off x="3307547" y="1800477"/>
          <a:ext cx="2569344" cy="1541606"/>
        </a:xfrm>
        <a:prstGeom prst="rect">
          <a:avLst/>
        </a:prstGeom>
        <a:solidFill>
          <a:srgbClr val="92D050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Социальный анамнез</a:t>
          </a:r>
        </a:p>
      </dsp:txBody>
      <dsp:txXfrm>
        <a:off x="3307547" y="1800477"/>
        <a:ext cx="2569344" cy="15416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5E02A-5B50-444D-9427-4CC9D84DA9C8}">
      <dsp:nvSpPr>
        <dsp:cNvPr id="0" name=""/>
        <dsp:cNvSpPr/>
      </dsp:nvSpPr>
      <dsp:spPr>
        <a:xfrm>
          <a:off x="208" y="883774"/>
          <a:ext cx="4181692" cy="4919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4318C0-8789-8C4E-A836-DD50AD3FAB9B}">
      <dsp:nvSpPr>
        <dsp:cNvPr id="0" name=""/>
        <dsp:cNvSpPr/>
      </dsp:nvSpPr>
      <dsp:spPr>
        <a:xfrm>
          <a:off x="208" y="1068535"/>
          <a:ext cx="307202" cy="3072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F20CE-2283-5640-A4AF-D742A13D0149}">
      <dsp:nvSpPr>
        <dsp:cNvPr id="0" name=""/>
        <dsp:cNvSpPr/>
      </dsp:nvSpPr>
      <dsp:spPr>
        <a:xfrm>
          <a:off x="208" y="0"/>
          <a:ext cx="4181692" cy="883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208" y="0"/>
        <a:ext cx="4181692" cy="883774"/>
      </dsp:txXfrm>
    </dsp:sp>
    <dsp:sp modelId="{9F1D97EE-FF2A-9548-89D1-C5C7AE1CC36E}">
      <dsp:nvSpPr>
        <dsp:cNvPr id="0" name=""/>
        <dsp:cNvSpPr/>
      </dsp:nvSpPr>
      <dsp:spPr>
        <a:xfrm>
          <a:off x="208" y="1784614"/>
          <a:ext cx="307194" cy="307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DE9F6-4E17-B949-AA66-54200A36A3CE}">
      <dsp:nvSpPr>
        <dsp:cNvPr id="0" name=""/>
        <dsp:cNvSpPr/>
      </dsp:nvSpPr>
      <dsp:spPr>
        <a:xfrm>
          <a:off x="292926" y="1580176"/>
          <a:ext cx="3888974" cy="716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Комплексная оценка факторов риска 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292926" y="1580176"/>
        <a:ext cx="3888974" cy="716071"/>
      </dsp:txXfrm>
    </dsp:sp>
    <dsp:sp modelId="{6C2FA566-FB5A-264F-92BA-BF1DE5B4FC82}">
      <dsp:nvSpPr>
        <dsp:cNvPr id="0" name=""/>
        <dsp:cNvSpPr/>
      </dsp:nvSpPr>
      <dsp:spPr>
        <a:xfrm>
          <a:off x="208" y="2500686"/>
          <a:ext cx="307194" cy="307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B8E51-F88E-3E45-8624-25682D80E329}">
      <dsp:nvSpPr>
        <dsp:cNvPr id="0" name=""/>
        <dsp:cNvSpPr/>
      </dsp:nvSpPr>
      <dsp:spPr>
        <a:xfrm>
          <a:off x="292926" y="2296247"/>
          <a:ext cx="3888974" cy="716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Выбор стратегии профилактики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292926" y="2296247"/>
        <a:ext cx="3888974" cy="716071"/>
      </dsp:txXfrm>
    </dsp:sp>
    <dsp:sp modelId="{51EE7D13-039B-9141-A975-F63092A23E95}">
      <dsp:nvSpPr>
        <dsp:cNvPr id="0" name=""/>
        <dsp:cNvSpPr/>
      </dsp:nvSpPr>
      <dsp:spPr>
        <a:xfrm>
          <a:off x="208" y="3216757"/>
          <a:ext cx="307194" cy="307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EF88E-F93B-2E46-A37C-475BF0ED547C}">
      <dsp:nvSpPr>
        <dsp:cNvPr id="0" name=""/>
        <dsp:cNvSpPr/>
      </dsp:nvSpPr>
      <dsp:spPr>
        <a:xfrm>
          <a:off x="292926" y="3012319"/>
          <a:ext cx="3888974" cy="716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002060"/>
            </a:solidFill>
            <a:latin typeface="Calibri" panose="020F050202020403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002060"/>
            </a:solidFill>
            <a:latin typeface="Calibri" panose="020F050202020403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Формирование осознанного отношения к образу жизни 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292926" y="3012319"/>
        <a:ext cx="3888974" cy="716071"/>
      </dsp:txXfrm>
    </dsp:sp>
    <dsp:sp modelId="{7232D8D5-AEC4-BC4D-A063-9ACA5BD4035B}">
      <dsp:nvSpPr>
        <dsp:cNvPr id="0" name=""/>
        <dsp:cNvSpPr/>
      </dsp:nvSpPr>
      <dsp:spPr>
        <a:xfrm>
          <a:off x="4390985" y="883774"/>
          <a:ext cx="4181692" cy="4919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4DEB84-B35A-8344-86FA-384886DB4AFB}">
      <dsp:nvSpPr>
        <dsp:cNvPr id="0" name=""/>
        <dsp:cNvSpPr/>
      </dsp:nvSpPr>
      <dsp:spPr>
        <a:xfrm>
          <a:off x="4390985" y="1068535"/>
          <a:ext cx="307202" cy="3072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76D38-6BE2-9E47-B83B-7657B6E460C6}">
      <dsp:nvSpPr>
        <dsp:cNvPr id="0" name=""/>
        <dsp:cNvSpPr/>
      </dsp:nvSpPr>
      <dsp:spPr>
        <a:xfrm>
          <a:off x="4390985" y="0"/>
          <a:ext cx="4181692" cy="883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4390985" y="0"/>
        <a:ext cx="4181692" cy="883774"/>
      </dsp:txXfrm>
    </dsp:sp>
    <dsp:sp modelId="{BB38F81F-3C39-BD4A-A013-76B9381CA253}">
      <dsp:nvSpPr>
        <dsp:cNvPr id="0" name=""/>
        <dsp:cNvSpPr/>
      </dsp:nvSpPr>
      <dsp:spPr>
        <a:xfrm>
          <a:off x="4390985" y="1784614"/>
          <a:ext cx="307194" cy="307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83AD1-BA7E-7342-AFAE-FA36A768445F}">
      <dsp:nvSpPr>
        <dsp:cNvPr id="0" name=""/>
        <dsp:cNvSpPr/>
      </dsp:nvSpPr>
      <dsp:spPr>
        <a:xfrm>
          <a:off x="4628338" y="1580176"/>
          <a:ext cx="4000121" cy="716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Улучшение контакта «пациент-врач»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4628338" y="1580176"/>
        <a:ext cx="4000121" cy="716071"/>
      </dsp:txXfrm>
    </dsp:sp>
    <dsp:sp modelId="{55E0FF84-6D0E-E641-92C9-A96AA5935621}">
      <dsp:nvSpPr>
        <dsp:cNvPr id="0" name=""/>
        <dsp:cNvSpPr/>
      </dsp:nvSpPr>
      <dsp:spPr>
        <a:xfrm>
          <a:off x="4380395" y="2481781"/>
          <a:ext cx="307194" cy="307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32A3E-9799-AB42-A2FF-C23D5D172865}">
      <dsp:nvSpPr>
        <dsp:cNvPr id="0" name=""/>
        <dsp:cNvSpPr/>
      </dsp:nvSpPr>
      <dsp:spPr>
        <a:xfrm>
          <a:off x="4739277" y="2296247"/>
          <a:ext cx="3888974" cy="716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002060"/>
            </a:solidFill>
            <a:latin typeface="Calibri" panose="020F050202020403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Перспективы </a:t>
          </a:r>
          <a:r>
            <a:rPr lang="ru-RU" sz="2400" b="1" kern="1200" smtClean="0">
              <a:solidFill>
                <a:srgbClr val="002060"/>
              </a:solidFill>
              <a:latin typeface="Calibri" panose="020F0502020204030204" pitchFamily="34" charset="0"/>
            </a:rPr>
            <a:t>повышения качества </a:t>
          </a:r>
          <a:r>
            <a:rPr lang="ru-RU" sz="24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прогноза и лечения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4739277" y="2296247"/>
        <a:ext cx="3888974" cy="716071"/>
      </dsp:txXfrm>
    </dsp:sp>
    <dsp:sp modelId="{1802A581-AF5C-C74B-B847-EADF1D963FF2}">
      <dsp:nvSpPr>
        <dsp:cNvPr id="0" name=""/>
        <dsp:cNvSpPr/>
      </dsp:nvSpPr>
      <dsp:spPr>
        <a:xfrm>
          <a:off x="4498566" y="3561633"/>
          <a:ext cx="307194" cy="307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6DBAD-0635-324C-B8F9-617D419D8C29}">
      <dsp:nvSpPr>
        <dsp:cNvPr id="0" name=""/>
        <dsp:cNvSpPr/>
      </dsp:nvSpPr>
      <dsp:spPr>
        <a:xfrm>
          <a:off x="4872241" y="3012319"/>
          <a:ext cx="3756010" cy="716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002060"/>
            </a:solidFill>
            <a:latin typeface="Calibri" panose="020F050202020403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002060"/>
            </a:solidFill>
            <a:latin typeface="Calibri" panose="020F050202020403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Формирование осознанного отношения к образу жизни</a:t>
          </a:r>
        </a:p>
      </dsp:txBody>
      <dsp:txXfrm>
        <a:off x="4872241" y="3012319"/>
        <a:ext cx="3756010" cy="7160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19DB8-6614-43A7-8F8E-61527ED4BE5D}">
      <dsp:nvSpPr>
        <dsp:cNvPr id="0" name=""/>
        <dsp:cNvSpPr/>
      </dsp:nvSpPr>
      <dsp:spPr>
        <a:xfrm>
          <a:off x="1758832" y="366447"/>
          <a:ext cx="1472623" cy="1611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Реестр лиц с  повышенным значением </a:t>
          </a:r>
          <a:r>
            <a:rPr lang="en-US" sz="1400" kern="1200" dirty="0" smtClean="0"/>
            <a:t>CDT</a:t>
          </a:r>
          <a:endParaRPr lang="ru-RU" sz="1400" kern="1200" dirty="0"/>
        </a:p>
      </dsp:txBody>
      <dsp:txXfrm>
        <a:off x="1830720" y="438335"/>
        <a:ext cx="1328847" cy="1467573"/>
      </dsp:txXfrm>
    </dsp:sp>
    <dsp:sp modelId="{9F42F9CF-048F-4843-B46E-FCC2D1FCE55E}">
      <dsp:nvSpPr>
        <dsp:cNvPr id="0" name=""/>
        <dsp:cNvSpPr/>
      </dsp:nvSpPr>
      <dsp:spPr>
        <a:xfrm>
          <a:off x="582395" y="1172122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2796494" y="216399"/>
              </a:moveTo>
              <a:arcTo wR="1912748" hR="1912748" stAng="17851088" swAng="8892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2743F-9904-4899-9655-FAE12AA6313C}">
      <dsp:nvSpPr>
        <dsp:cNvPr id="0" name=""/>
        <dsp:cNvSpPr/>
      </dsp:nvSpPr>
      <dsp:spPr>
        <a:xfrm>
          <a:off x="3456502" y="1785668"/>
          <a:ext cx="1715547" cy="14162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Предложение пройти курс лечения, психологической коррекции </a:t>
          </a:r>
          <a:endParaRPr lang="ru-RU" sz="1400" kern="1200" dirty="0"/>
        </a:p>
      </dsp:txBody>
      <dsp:txXfrm>
        <a:off x="3525638" y="1854804"/>
        <a:ext cx="1577275" cy="1277989"/>
      </dsp:txXfrm>
    </dsp:sp>
    <dsp:sp modelId="{BE431C62-9E6A-41D8-85A0-80F002C18A20}">
      <dsp:nvSpPr>
        <dsp:cNvPr id="0" name=""/>
        <dsp:cNvSpPr/>
      </dsp:nvSpPr>
      <dsp:spPr>
        <a:xfrm>
          <a:off x="582395" y="1172122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3808583" y="2166556"/>
              </a:moveTo>
              <a:arcTo wR="1912748" hR="1912748" stAng="457513" swAng="7477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EDC26-1CF7-4568-83D1-78F08507E19D}">
      <dsp:nvSpPr>
        <dsp:cNvPr id="0" name=""/>
        <dsp:cNvSpPr/>
      </dsp:nvSpPr>
      <dsp:spPr>
        <a:xfrm>
          <a:off x="2713515" y="3869065"/>
          <a:ext cx="1811827" cy="1526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Информирование отдела кадров НЛМК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 ходе терапии </a:t>
          </a:r>
          <a:endParaRPr lang="ru-RU" sz="1400" kern="1200" dirty="0"/>
        </a:p>
      </dsp:txBody>
      <dsp:txXfrm>
        <a:off x="2788033" y="3943583"/>
        <a:ext cx="1662791" cy="1377466"/>
      </dsp:txXfrm>
    </dsp:sp>
    <dsp:sp modelId="{7CC7430C-CBF5-4E93-976A-0E71A4172617}">
      <dsp:nvSpPr>
        <dsp:cNvPr id="0" name=""/>
        <dsp:cNvSpPr/>
      </dsp:nvSpPr>
      <dsp:spPr>
        <a:xfrm>
          <a:off x="582395" y="1172122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2010164" y="3823015"/>
              </a:moveTo>
              <a:arcTo wR="1912748" hR="1912748" stAng="5224842" swAng="6591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210C5-7C5E-4058-9EA3-8B70F8AB8537}">
      <dsp:nvSpPr>
        <dsp:cNvPr id="0" name=""/>
        <dsp:cNvSpPr/>
      </dsp:nvSpPr>
      <dsp:spPr>
        <a:xfrm>
          <a:off x="634546" y="3777968"/>
          <a:ext cx="1472623" cy="1708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Продление  контракта </a:t>
          </a:r>
          <a:endParaRPr lang="ru-RU" sz="1900" kern="1200" dirty="0"/>
        </a:p>
      </dsp:txBody>
      <dsp:txXfrm>
        <a:off x="706434" y="3849856"/>
        <a:ext cx="1328847" cy="1564921"/>
      </dsp:txXfrm>
    </dsp:sp>
    <dsp:sp modelId="{1C460A4A-FB98-4142-9759-7E15DDC3C829}">
      <dsp:nvSpPr>
        <dsp:cNvPr id="0" name=""/>
        <dsp:cNvSpPr/>
      </dsp:nvSpPr>
      <dsp:spPr>
        <a:xfrm>
          <a:off x="582395" y="1172122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93862" y="2504575"/>
              </a:moveTo>
              <a:arcTo wR="1912748" hR="1912748" stAng="9718573" swAng="5830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8CD63-FB9F-40CB-ABE5-5CE553F66646}">
      <dsp:nvSpPr>
        <dsp:cNvPr id="0" name=""/>
        <dsp:cNvSpPr/>
      </dsp:nvSpPr>
      <dsp:spPr>
        <a:xfrm>
          <a:off x="-60299" y="1733179"/>
          <a:ext cx="1472623" cy="15212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Осмотр наркологом и обследование </a:t>
          </a:r>
          <a:r>
            <a:rPr lang="en-US" sz="1400" kern="1200" dirty="0" smtClean="0"/>
            <a:t>CDT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11589" y="1805067"/>
        <a:ext cx="1328847" cy="1377462"/>
      </dsp:txXfrm>
    </dsp:sp>
    <dsp:sp modelId="{C4A93237-7A35-48B6-8A9C-DE189814FAAD}">
      <dsp:nvSpPr>
        <dsp:cNvPr id="0" name=""/>
        <dsp:cNvSpPr/>
      </dsp:nvSpPr>
      <dsp:spPr>
        <a:xfrm>
          <a:off x="582395" y="1172122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668372" y="460118"/>
              </a:moveTo>
              <a:arcTo wR="1912748" hR="1912748" stAng="13764925" swAng="8096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7A4AB-0AF5-47D2-968A-B947D794265F}">
      <dsp:nvSpPr>
        <dsp:cNvPr id="0" name=""/>
        <dsp:cNvSpPr/>
      </dsp:nvSpPr>
      <dsp:spPr>
        <a:xfrm>
          <a:off x="0" y="500855"/>
          <a:ext cx="5111749" cy="485140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A130E-4BEA-4BA1-8757-95507FEBD805}">
      <dsp:nvSpPr>
        <dsp:cNvPr id="0" name=""/>
        <dsp:cNvSpPr/>
      </dsp:nvSpPr>
      <dsp:spPr>
        <a:xfrm>
          <a:off x="649192" y="3534215"/>
          <a:ext cx="132905" cy="132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8B7F7-1C75-4D02-8757-D7FC0217163D}">
      <dsp:nvSpPr>
        <dsp:cNvPr id="0" name=""/>
        <dsp:cNvSpPr/>
      </dsp:nvSpPr>
      <dsp:spPr>
        <a:xfrm>
          <a:off x="711202" y="3656016"/>
          <a:ext cx="1191037" cy="135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2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Мотивация на </a:t>
          </a:r>
          <a:r>
            <a:rPr lang="ru-RU" sz="1600" b="1" kern="1200" dirty="0" smtClean="0"/>
            <a:t>отказ</a:t>
          </a:r>
          <a:r>
            <a:rPr lang="ru-RU" sz="1400" b="1" kern="1200" dirty="0" smtClean="0"/>
            <a:t> от употребления алкоголя и других ПАВ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711202" y="3656016"/>
        <a:ext cx="1191037" cy="1355612"/>
      </dsp:txXfrm>
    </dsp:sp>
    <dsp:sp modelId="{1EDA23C0-5ABB-4C81-AE62-096B5286BBC0}">
      <dsp:nvSpPr>
        <dsp:cNvPr id="0" name=""/>
        <dsp:cNvSpPr/>
      </dsp:nvSpPr>
      <dsp:spPr>
        <a:xfrm>
          <a:off x="1822338" y="2665857"/>
          <a:ext cx="240252" cy="2402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52759-7819-4405-8E62-38CDF09FC6C8}">
      <dsp:nvSpPr>
        <dsp:cNvPr id="0" name=""/>
        <dsp:cNvSpPr/>
      </dsp:nvSpPr>
      <dsp:spPr>
        <a:xfrm>
          <a:off x="1925645" y="2870206"/>
          <a:ext cx="1490659" cy="173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30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Обучение навыкам </a:t>
          </a:r>
          <a:r>
            <a:rPr lang="ru-RU" sz="1400" b="1" kern="1200" dirty="0" err="1" smtClean="0"/>
            <a:t>саморегуляции</a:t>
          </a:r>
          <a:r>
            <a:rPr lang="ru-RU" sz="1400" b="1" kern="1200" dirty="0" smtClean="0"/>
            <a:t> и  расширение </a:t>
          </a:r>
          <a:r>
            <a:rPr lang="ru-RU" sz="1400" b="1" kern="1200" dirty="0" err="1" smtClean="0"/>
            <a:t>мотивационно-потребностной</a:t>
          </a:r>
          <a:r>
            <a:rPr lang="ru-RU" sz="1400" b="1" kern="1200" dirty="0" smtClean="0"/>
            <a:t> сферы</a:t>
          </a:r>
          <a:r>
            <a:rPr lang="ru-RU" sz="1800" b="1" kern="1200" dirty="0" smtClean="0"/>
            <a:t> </a:t>
          </a:r>
          <a:endParaRPr lang="ru-RU" sz="1800" b="1" kern="1200" dirty="0"/>
        </a:p>
      </dsp:txBody>
      <dsp:txXfrm>
        <a:off x="1925645" y="2870206"/>
        <a:ext cx="1490659" cy="1737995"/>
      </dsp:txXfrm>
    </dsp:sp>
    <dsp:sp modelId="{73CB77F6-8C12-4EED-BCAC-ABAA014FC013}">
      <dsp:nvSpPr>
        <dsp:cNvPr id="0" name=""/>
        <dsp:cNvSpPr/>
      </dsp:nvSpPr>
      <dsp:spPr>
        <a:xfrm>
          <a:off x="3233181" y="2137430"/>
          <a:ext cx="332263" cy="332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9F67B-2ADB-49C4-B5FB-7CCDDB6B88C4}">
      <dsp:nvSpPr>
        <dsp:cNvPr id="0" name=""/>
        <dsp:cNvSpPr/>
      </dsp:nvSpPr>
      <dsp:spPr>
        <a:xfrm>
          <a:off x="3425843" y="2370130"/>
          <a:ext cx="1601306" cy="2220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6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Позитивная  трудовая самореализация </a:t>
          </a:r>
          <a:endParaRPr lang="ru-RU" sz="1800" b="1" kern="1200" dirty="0"/>
        </a:p>
      </dsp:txBody>
      <dsp:txXfrm>
        <a:off x="3425843" y="2370130"/>
        <a:ext cx="1601306" cy="2220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21F317-50DF-42C6-86B2-A2B8ED2AD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91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AF7BED-24DC-4CAD-9724-B0E95FC59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309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C575A-813B-4A14-B986-1AA050847BED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9883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0938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372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7830" indent="-284027" defTabSz="912372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6099" indent="-226903" defTabSz="912372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1494" indent="-226903" defTabSz="912372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6885" indent="-226903" defTabSz="912372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03866" indent="-226903" defTabSz="912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60843" indent="-226903" defTabSz="912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17822" indent="-226903" defTabSz="912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74800" indent="-226903" defTabSz="912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3468D4B-118A-4FE1-AC5C-11B2C19EEFAD}" type="slidenum">
              <a:rPr lang="ru-RU" altLang="ru-RU" smtClean="0">
                <a:latin typeface="Calibri" pitchFamily="34" charset="0"/>
              </a:rPr>
              <a:pPr/>
              <a:t>9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97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0938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372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7830" indent="-284027" defTabSz="912372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6099" indent="-226903" defTabSz="912372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1494" indent="-226903" defTabSz="912372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6885" indent="-226903" defTabSz="912372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03866" indent="-226903" defTabSz="912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60843" indent="-226903" defTabSz="912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17822" indent="-226903" defTabSz="912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74800" indent="-226903" defTabSz="912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3468D4B-118A-4FE1-AC5C-11B2C19EEFAD}" type="slidenum">
              <a:rPr lang="ru-RU" altLang="ru-RU" smtClean="0">
                <a:latin typeface="Calibri" pitchFamily="34" charset="0"/>
              </a:rPr>
              <a:pPr/>
              <a:t>10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19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BED-24DC-4CAD-9724-B0E95FC598D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852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356E8-66AC-4ABA-AE58-50B7C2B00FF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43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E02CE-6873-4825-896C-86850C5DD0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18BC1-B556-42A1-9626-1BC5AC4856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D4F80-2071-4048-9C7A-6DD5EA2F73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B504B-E6B8-4416-90E9-A8E2568F04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E4D04-DF1A-4E7C-8648-CE83F3DC81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F6A19-187B-4486-9E03-7AF975127C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5DAB3-854F-44CC-99C7-73C2A33565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864A8-D1E9-4547-9120-0B74080199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783F2-F356-45CC-9DFE-87B55B9257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ADC27-ACA9-4F56-87EA-7B3C7D9F36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24CED-BE26-468F-8D5E-06E88F2E14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FE478C-5069-45AC-AFC7-52176221BE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2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3" Type="http://schemas.openxmlformats.org/officeDocument/2006/relationships/diagramData" Target="../diagrams/data5.xml"/><Relationship Id="rId14" Type="http://schemas.openxmlformats.org/officeDocument/2006/relationships/diagramLayout" Target="../diagrams/layout5.xml"/><Relationship Id="rId15" Type="http://schemas.openxmlformats.org/officeDocument/2006/relationships/diagramQuickStyle" Target="../diagrams/quickStyle5.xml"/><Relationship Id="rId16" Type="http://schemas.openxmlformats.org/officeDocument/2006/relationships/diagramColors" Target="../diagrams/colors5.xml"/><Relationship Id="rId17" Type="http://schemas.microsoft.com/office/2007/relationships/diagramDrawing" Target="../diagrams/drawing5.xml"/><Relationship Id="rId18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Инновации наркологической помощи в Российской Федерации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221088"/>
            <a:ext cx="8640960" cy="223224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err="1" smtClean="0">
                <a:solidFill>
                  <a:schemeClr val="tx1"/>
                </a:solidFill>
              </a:rPr>
              <a:t>Брюн</a:t>
            </a:r>
            <a:r>
              <a:rPr lang="ru-RU" dirty="0" smtClean="0">
                <a:solidFill>
                  <a:schemeClr val="tx1"/>
                </a:solidFill>
              </a:rPr>
              <a:t> Е.А., д.м.н., профессор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лавный внештатный психиатр-нарколог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Министерства здравоохранения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Российской Федерации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Красноярск</a:t>
            </a:r>
            <a:r>
              <a:rPr lang="ru-RU" dirty="0" smtClean="0">
                <a:solidFill>
                  <a:schemeClr val="tx1"/>
                </a:solidFill>
              </a:rPr>
              <a:t>, 27 </a:t>
            </a:r>
            <a:r>
              <a:rPr lang="ru-RU" dirty="0" smtClean="0">
                <a:solidFill>
                  <a:schemeClr val="tx1"/>
                </a:solidFill>
              </a:rPr>
              <a:t>июля 2017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95536" y="476250"/>
            <a:ext cx="8496944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latin typeface="+mn-lt"/>
              </a:rPr>
              <a:t>МИНИСТЕРСТВО ЗДРАВООХРАНЕНИЯ РОССИЙСКОЙ ФЕДЕРАЦИИ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9735" cy="620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2555776" y="1700808"/>
          <a:ext cx="6456041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135341"/>
                <a:gridCol w="2232468"/>
              </a:tblGrid>
              <a:tr h="50405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3" cstate="print"/>
          <a:srcRect l="10803" r="16836"/>
          <a:stretch>
            <a:fillRect/>
          </a:stretch>
        </p:blipFill>
        <p:spPr bwMode="auto">
          <a:xfrm>
            <a:off x="0" y="5877272"/>
            <a:ext cx="720080" cy="86409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971600" y="638132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3">
                    <a:lumMod val="50000"/>
                  </a:schemeClr>
                </a:solidFill>
              </a:rPr>
              <a:t>НАРКОЛОГИЧЕСКИ ЗДОРОВ</a:t>
            </a:r>
          </a:p>
          <a:p>
            <a:r>
              <a:rPr lang="ru-RU" sz="800" b="1" dirty="0" smtClean="0">
                <a:solidFill>
                  <a:schemeClr val="accent3">
                    <a:lumMod val="50000"/>
                  </a:schemeClr>
                </a:solidFill>
              </a:rPr>
              <a:t>(НЕТ ЗАБОЛЕВАНИЯ)</a:t>
            </a:r>
            <a:endParaRPr lang="ru-RU" sz="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1600" y="5805264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6">
                    <a:lumMod val="50000"/>
                  </a:schemeClr>
                </a:solidFill>
              </a:rPr>
              <a:t>ПАГУБНОЕ УПОТРЕБЛЕНИЕ</a:t>
            </a:r>
            <a:endParaRPr lang="ru-RU" sz="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1600" y="4293096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C00000"/>
                </a:solidFill>
              </a:rPr>
              <a:t>СИНДРОМ ЗАВИСИМОСТИ</a:t>
            </a:r>
            <a:endParaRPr lang="ru-RU" sz="8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55776" y="4581128"/>
            <a:ext cx="1656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u="sng" dirty="0" smtClean="0">
                <a:solidFill>
                  <a:srgbClr val="C00000"/>
                </a:solidFill>
              </a:rPr>
              <a:t>Острая интоксикация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95936" y="400506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u="sng" dirty="0" smtClean="0">
                <a:solidFill>
                  <a:srgbClr val="C00000"/>
                </a:solidFill>
              </a:rPr>
              <a:t>Абстинентное состояние</a:t>
            </a:r>
            <a:r>
              <a:rPr lang="ru-RU" sz="800" b="1" dirty="0" smtClean="0">
                <a:solidFill>
                  <a:srgbClr val="C00000"/>
                </a:solidFill>
              </a:rPr>
              <a:t> </a:t>
            </a:r>
            <a:r>
              <a:rPr lang="ru-RU" sz="800" b="1" dirty="0" err="1" smtClean="0">
                <a:solidFill>
                  <a:srgbClr val="C00000"/>
                </a:solidFill>
              </a:rPr>
              <a:t>неосложнненное</a:t>
            </a:r>
            <a:endParaRPr lang="ru-RU" sz="8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56176" y="443711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u="sng" dirty="0" smtClean="0">
                <a:solidFill>
                  <a:srgbClr val="C00000"/>
                </a:solidFill>
              </a:rPr>
              <a:t>Острая интоксикация</a:t>
            </a:r>
          </a:p>
          <a:p>
            <a:r>
              <a:rPr lang="ru-RU" sz="800" b="1" dirty="0" smtClean="0">
                <a:solidFill>
                  <a:srgbClr val="C00000"/>
                </a:solidFill>
              </a:rPr>
              <a:t>с </a:t>
            </a:r>
            <a:r>
              <a:rPr lang="ru-RU" sz="800" b="1" dirty="0" err="1" smtClean="0">
                <a:solidFill>
                  <a:srgbClr val="C00000"/>
                </a:solidFill>
              </a:rPr>
              <a:t>психотическим</a:t>
            </a:r>
            <a:r>
              <a:rPr lang="ru-RU" sz="800" b="1" dirty="0" smtClean="0">
                <a:solidFill>
                  <a:srgbClr val="C00000"/>
                </a:solidFill>
              </a:rPr>
              <a:t> расстройством</a:t>
            </a:r>
            <a:endParaRPr lang="ru-RU" sz="8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55776" y="5805264"/>
            <a:ext cx="1656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u="sng" dirty="0" smtClean="0">
                <a:solidFill>
                  <a:schemeClr val="accent6">
                    <a:lumMod val="50000"/>
                  </a:schemeClr>
                </a:solidFill>
              </a:rPr>
              <a:t>Острая интоксикация</a:t>
            </a:r>
            <a:endParaRPr lang="ru-RU" sz="8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56176" y="56612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u="sng" dirty="0" smtClean="0">
                <a:solidFill>
                  <a:schemeClr val="accent6">
                    <a:lumMod val="50000"/>
                  </a:schemeClr>
                </a:solidFill>
              </a:rPr>
              <a:t>Острая интоксикация</a:t>
            </a:r>
          </a:p>
          <a:p>
            <a:r>
              <a:rPr lang="ru-RU" sz="800" b="1" dirty="0" smtClean="0">
                <a:solidFill>
                  <a:schemeClr val="accent6">
                    <a:lumMod val="50000"/>
                  </a:schemeClr>
                </a:solidFill>
              </a:rPr>
              <a:t>с </a:t>
            </a:r>
            <a:r>
              <a:rPr lang="ru-RU" sz="800" b="1" dirty="0" err="1" smtClean="0">
                <a:solidFill>
                  <a:schemeClr val="accent6">
                    <a:lumMod val="50000"/>
                  </a:schemeClr>
                </a:solidFill>
              </a:rPr>
              <a:t>психотическим</a:t>
            </a:r>
            <a:r>
              <a:rPr lang="ru-RU" sz="800" b="1" dirty="0" smtClean="0">
                <a:solidFill>
                  <a:schemeClr val="accent6">
                    <a:lumMod val="50000"/>
                  </a:schemeClr>
                </a:solidFill>
              </a:rPr>
              <a:t> расстройством</a:t>
            </a:r>
            <a:endParaRPr lang="ru-RU" sz="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6176" y="393305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u="sng" dirty="0" smtClean="0">
                <a:solidFill>
                  <a:srgbClr val="C00000"/>
                </a:solidFill>
              </a:rPr>
              <a:t>Абстинентное состояние</a:t>
            </a:r>
          </a:p>
          <a:p>
            <a:r>
              <a:rPr lang="ru-RU" sz="800" b="1" dirty="0" smtClean="0">
                <a:solidFill>
                  <a:srgbClr val="C00000"/>
                </a:solidFill>
              </a:rPr>
              <a:t>с делирием и другими </a:t>
            </a:r>
            <a:r>
              <a:rPr lang="ru-RU" sz="800" b="1" dirty="0" err="1" smtClean="0">
                <a:solidFill>
                  <a:srgbClr val="C00000"/>
                </a:solidFill>
              </a:rPr>
              <a:t>психотическими</a:t>
            </a:r>
            <a:r>
              <a:rPr lang="ru-RU" sz="800" b="1" dirty="0" smtClean="0">
                <a:solidFill>
                  <a:srgbClr val="C00000"/>
                </a:solidFill>
              </a:rPr>
              <a:t> расстройствами</a:t>
            </a:r>
            <a:endParaRPr lang="ru-RU" sz="8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95936" y="501317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C00000"/>
                </a:solidFill>
              </a:rPr>
              <a:t>«Трезвое» </a:t>
            </a:r>
            <a:r>
              <a:rPr lang="ru-RU" sz="800" b="1" u="sng" dirty="0" smtClean="0">
                <a:solidFill>
                  <a:srgbClr val="C00000"/>
                </a:solidFill>
              </a:rPr>
              <a:t>обострение</a:t>
            </a:r>
            <a:r>
              <a:rPr lang="ru-RU" sz="800" b="1" dirty="0" smtClean="0">
                <a:solidFill>
                  <a:srgbClr val="C00000"/>
                </a:solidFill>
              </a:rPr>
              <a:t> (актуализация патологического влечения и т.д.)</a:t>
            </a:r>
            <a:endParaRPr lang="ru-RU" sz="8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95936" y="335699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u="sng" dirty="0" smtClean="0">
                <a:solidFill>
                  <a:srgbClr val="C00000"/>
                </a:solidFill>
              </a:rPr>
              <a:t>Абстинентное состояние</a:t>
            </a:r>
          </a:p>
          <a:p>
            <a:r>
              <a:rPr lang="ru-RU" sz="800" b="1" dirty="0" smtClean="0">
                <a:solidFill>
                  <a:srgbClr val="C00000"/>
                </a:solidFill>
              </a:rPr>
              <a:t>с </a:t>
            </a:r>
            <a:r>
              <a:rPr lang="ru-RU" sz="800" b="1" dirty="0" err="1" smtClean="0">
                <a:solidFill>
                  <a:srgbClr val="C00000"/>
                </a:solidFill>
              </a:rPr>
              <a:t>эпиприпадками</a:t>
            </a:r>
            <a:r>
              <a:rPr lang="ru-RU" sz="800" b="1" dirty="0" smtClean="0">
                <a:solidFill>
                  <a:srgbClr val="C00000"/>
                </a:solidFill>
              </a:rPr>
              <a:t> и другими соматоневрологическими осложнениями</a:t>
            </a:r>
            <a:endParaRPr lang="ru-RU" sz="8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55776" y="6453336"/>
            <a:ext cx="1656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u="sng" dirty="0" smtClean="0">
                <a:solidFill>
                  <a:schemeClr val="accent3">
                    <a:lumMod val="50000"/>
                  </a:schemeClr>
                </a:solidFill>
              </a:rPr>
              <a:t>Острая интоксикация</a:t>
            </a:r>
            <a:endParaRPr lang="ru-RU" sz="8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95936" y="638132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u="sng" dirty="0" smtClean="0">
                <a:solidFill>
                  <a:schemeClr val="accent3">
                    <a:lumMod val="50000"/>
                  </a:schemeClr>
                </a:solidFill>
              </a:rPr>
              <a:t>Острая интоксикация</a:t>
            </a:r>
            <a:r>
              <a:rPr lang="ru-RU" sz="800" b="1" dirty="0" smtClean="0">
                <a:solidFill>
                  <a:schemeClr val="accent3">
                    <a:lumMod val="50000"/>
                  </a:schemeClr>
                </a:solidFill>
              </a:rPr>
              <a:t> тяжелая</a:t>
            </a:r>
            <a:endParaRPr lang="ru-RU" sz="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95936" y="573325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u="sng" dirty="0" smtClean="0">
                <a:solidFill>
                  <a:schemeClr val="accent6">
                    <a:lumMod val="50000"/>
                  </a:schemeClr>
                </a:solidFill>
              </a:rPr>
              <a:t>Острая интоксикация</a:t>
            </a:r>
            <a:r>
              <a:rPr lang="ru-RU" sz="800" b="1" dirty="0" smtClean="0">
                <a:solidFill>
                  <a:schemeClr val="accent6">
                    <a:lumMod val="50000"/>
                  </a:schemeClr>
                </a:solidFill>
              </a:rPr>
              <a:t> тяжелая</a:t>
            </a:r>
            <a:endParaRPr lang="ru-RU" sz="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95936" y="450912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u="sng" dirty="0" smtClean="0">
                <a:solidFill>
                  <a:srgbClr val="C00000"/>
                </a:solidFill>
              </a:rPr>
              <a:t>Острая интоксикация</a:t>
            </a:r>
            <a:r>
              <a:rPr lang="ru-RU" sz="800" b="1" dirty="0" smtClean="0">
                <a:solidFill>
                  <a:srgbClr val="C00000"/>
                </a:solidFill>
              </a:rPr>
              <a:t> тяжелая</a:t>
            </a:r>
            <a:endParaRPr lang="ru-RU" sz="800" b="1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15816" y="1700808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b="1" dirty="0" smtClean="0">
                <a:solidFill>
                  <a:schemeClr val="accent5">
                    <a:lumMod val="75000"/>
                  </a:schemeClr>
                </a:solidFill>
              </a:rPr>
              <a:t>МНОГОПРОФИЛЬНАЯ</a:t>
            </a:r>
          </a:p>
          <a:p>
            <a:pPr lvl="0" algn="ctr"/>
            <a:r>
              <a:rPr lang="ru-RU" sz="800" b="1" dirty="0" smtClean="0">
                <a:solidFill>
                  <a:schemeClr val="accent5">
                    <a:lumMod val="75000"/>
                  </a:schemeClr>
                </a:solidFill>
              </a:rPr>
              <a:t>МЕДИЦИНСКАЯ</a:t>
            </a:r>
          </a:p>
          <a:p>
            <a:pPr lvl="0" algn="ctr"/>
            <a:r>
              <a:rPr lang="ru-RU" sz="800" b="1" dirty="0" smtClean="0">
                <a:solidFill>
                  <a:schemeClr val="accent5">
                    <a:lumMod val="75000"/>
                  </a:schemeClr>
                </a:solidFill>
              </a:rPr>
              <a:t>ОРГАНИЗАЦИЯ</a:t>
            </a:r>
            <a:endParaRPr lang="ru-RU" sz="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44008" y="1700808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ФИЛИАЛ</a:t>
            </a:r>
          </a:p>
          <a:p>
            <a:pPr lvl="0" algn="ctr"/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НАРКОЛОГИЧЕСКОГО ДИСПАНСЕРА (НАРКОЛОГИЧЕСКОЙ БОЛЬНИЦЫ)</a:t>
            </a:r>
            <a:endParaRPr lang="ru-RU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876256" y="1700808"/>
            <a:ext cx="1980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b="1" dirty="0" smtClean="0">
                <a:solidFill>
                  <a:schemeClr val="tx2">
                    <a:lumMod val="50000"/>
                  </a:schemeClr>
                </a:solidFill>
              </a:rPr>
              <a:t>НАРКОЛОГИЧЕСКИЙ ДИСПАНСЕР (НАРКОЛОГИЧЕСКАЯ БОЛЬНИЦА)</a:t>
            </a:r>
            <a:endParaRPr lang="ru-RU" sz="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55776" y="2132856"/>
            <a:ext cx="72007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800" dirty="0" smtClean="0"/>
              <a:t>Кабинет врача-психиатра-нарколога</a:t>
            </a:r>
            <a:endParaRPr lang="ru-RU" sz="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644008" y="2132856"/>
            <a:ext cx="72008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800" dirty="0" smtClean="0"/>
              <a:t>Кабинет врача-психиатра-нарколога</a:t>
            </a:r>
            <a:endParaRPr lang="ru-RU" sz="8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804248" y="2132856"/>
            <a:ext cx="72007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800" dirty="0" smtClean="0"/>
              <a:t>Кабинет врача-психиатра-нарколога</a:t>
            </a:r>
            <a:endParaRPr lang="ru-RU" sz="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364088" y="2132856"/>
            <a:ext cx="72007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800" dirty="0" err="1" smtClean="0"/>
              <a:t>Стацион-арное</a:t>
            </a:r>
            <a:r>
              <a:rPr lang="ru-RU" sz="800" dirty="0" smtClean="0"/>
              <a:t> отделение</a:t>
            </a:r>
          </a:p>
          <a:p>
            <a:pPr lvl="0"/>
            <a:endParaRPr lang="ru-RU" sz="8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364088" y="2708920"/>
            <a:ext cx="72007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800" dirty="0" smtClean="0"/>
              <a:t>Дневной стационар</a:t>
            </a:r>
          </a:p>
          <a:p>
            <a:pPr lvl="0"/>
            <a:endParaRPr lang="ru-RU" sz="800" dirty="0" smtClean="0"/>
          </a:p>
          <a:p>
            <a:pPr lvl="0"/>
            <a:endParaRPr lang="ru-RU" sz="8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524328" y="2132856"/>
            <a:ext cx="72007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800" dirty="0" err="1" smtClean="0"/>
              <a:t>Стацион-арное</a:t>
            </a:r>
            <a:r>
              <a:rPr lang="ru-RU" sz="800" dirty="0" smtClean="0"/>
              <a:t> отделение</a:t>
            </a:r>
          </a:p>
          <a:p>
            <a:pPr lvl="0"/>
            <a:endParaRPr lang="ru-RU" sz="8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524328" y="2708920"/>
            <a:ext cx="72007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800" dirty="0" smtClean="0"/>
              <a:t>Дневной стационар</a:t>
            </a:r>
          </a:p>
          <a:p>
            <a:pPr lvl="0"/>
            <a:endParaRPr lang="ru-RU" sz="800" dirty="0" smtClean="0"/>
          </a:p>
          <a:p>
            <a:pPr lvl="0"/>
            <a:endParaRPr lang="ru-RU" sz="8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8244408" y="2132856"/>
            <a:ext cx="720079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800" dirty="0" err="1" smtClean="0"/>
              <a:t>Реабили-тационное</a:t>
            </a:r>
            <a:r>
              <a:rPr lang="ru-RU" sz="800" dirty="0" smtClean="0"/>
              <a:t> отделение</a:t>
            </a:r>
          </a:p>
          <a:p>
            <a:pPr lvl="0"/>
            <a:endParaRPr lang="ru-RU" sz="800" dirty="0"/>
          </a:p>
        </p:txBody>
      </p:sp>
      <p:cxnSp>
        <p:nvCxnSpPr>
          <p:cNvPr id="60" name="Соединительная линия уступом 59"/>
          <p:cNvCxnSpPr>
            <a:endCxn id="29" idx="1"/>
          </p:cNvCxnSpPr>
          <p:nvPr/>
        </p:nvCxnSpPr>
        <p:spPr>
          <a:xfrm rot="5400000" flipH="1" flipV="1">
            <a:off x="53353" y="4959025"/>
            <a:ext cx="1476454" cy="360040"/>
          </a:xfrm>
          <a:prstGeom prst="bentConnector2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>
            <a:endCxn id="28" idx="1"/>
          </p:cNvCxnSpPr>
          <p:nvPr/>
        </p:nvCxnSpPr>
        <p:spPr>
          <a:xfrm flipV="1">
            <a:off x="683568" y="5912986"/>
            <a:ext cx="288032" cy="18031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>
            <a:stCxn id="2050" idx="3"/>
            <a:endCxn id="24" idx="1"/>
          </p:cNvCxnSpPr>
          <p:nvPr/>
        </p:nvCxnSpPr>
        <p:spPr>
          <a:xfrm>
            <a:off x="720080" y="6309320"/>
            <a:ext cx="251520" cy="24128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Овал 74"/>
          <p:cNvSpPr/>
          <p:nvPr/>
        </p:nvSpPr>
        <p:spPr>
          <a:xfrm>
            <a:off x="2555776" y="3356992"/>
            <a:ext cx="5256584" cy="295232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углом вверх 77"/>
          <p:cNvSpPr/>
          <p:nvPr/>
        </p:nvSpPr>
        <p:spPr>
          <a:xfrm>
            <a:off x="7884368" y="2924944"/>
            <a:ext cx="1008112" cy="1512168"/>
          </a:xfrm>
          <a:prstGeom prst="bentUpArrow">
            <a:avLst>
              <a:gd name="adj1" fmla="val 23824"/>
              <a:gd name="adj2" fmla="val 25000"/>
              <a:gd name="adj3" fmla="val 25000"/>
            </a:avLst>
          </a:prstGeom>
          <a:noFill/>
          <a:ln w="3810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7596336" y="4941168"/>
            <a:ext cx="1369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 smtClean="0">
                <a:solidFill>
                  <a:schemeClr val="tx2">
                    <a:lumMod val="50000"/>
                  </a:schemeClr>
                </a:solidFill>
              </a:rPr>
              <a:t>Решение экспертных вопросов</a:t>
            </a:r>
            <a:endParaRPr lang="ru-RU" sz="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596336" y="5661248"/>
            <a:ext cx="1369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 smtClean="0">
                <a:solidFill>
                  <a:schemeClr val="tx2">
                    <a:lumMod val="50000"/>
                  </a:schemeClr>
                </a:solidFill>
              </a:rPr>
              <a:t>Применение новых сложных методов лечения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7596336" y="6093296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chemeClr val="tx2">
                    <a:lumMod val="50000"/>
                  </a:schemeClr>
                </a:solidFill>
              </a:rPr>
              <a:t>Нетипичное течения заболевания и (или) отсутствия эффекта от проводимого лечения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7596336" y="5301208"/>
            <a:ext cx="1369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err="1" smtClean="0">
                <a:solidFill>
                  <a:schemeClr val="tx2">
                    <a:lumMod val="50000"/>
                  </a:schemeClr>
                </a:solidFill>
              </a:rPr>
              <a:t>Диагностически</a:t>
            </a:r>
            <a:r>
              <a:rPr lang="ru-RU" sz="800" b="1" dirty="0" smtClean="0">
                <a:solidFill>
                  <a:schemeClr val="tx2">
                    <a:lumMod val="50000"/>
                  </a:schemeClr>
                </a:solidFill>
              </a:rPr>
              <a:t> сложные случаи</a:t>
            </a:r>
          </a:p>
        </p:txBody>
      </p:sp>
      <p:sp>
        <p:nvSpPr>
          <p:cNvPr id="83" name="Прямоугольник 82"/>
          <p:cNvSpPr/>
          <p:nvPr/>
        </p:nvSpPr>
        <p:spPr>
          <a:xfrm rot="18845186">
            <a:off x="429616" y="1768050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</a:rPr>
              <a:t>Профилактика неинфекционных заболеваний и проведение мероприятий по формированию здорового образа жизни</a:t>
            </a:r>
          </a:p>
          <a:p>
            <a:endParaRPr lang="ru-RU" sz="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244592" y="617220"/>
            <a:ext cx="720079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800" dirty="0" smtClean="0"/>
              <a:t>Отделение (кабинет) </a:t>
            </a:r>
            <a:r>
              <a:rPr lang="ru-RU" sz="800" dirty="0" err="1" smtClean="0"/>
              <a:t>медицин-ской</a:t>
            </a:r>
            <a:r>
              <a:rPr lang="ru-RU" sz="800" dirty="0" smtClean="0"/>
              <a:t> </a:t>
            </a:r>
            <a:r>
              <a:rPr lang="ru-RU" sz="800" dirty="0" err="1" smtClean="0"/>
              <a:t>профила-ктики</a:t>
            </a:r>
            <a:endParaRPr lang="ru-RU" sz="800" dirty="0" smtClean="0"/>
          </a:p>
          <a:p>
            <a:pPr lvl="0"/>
            <a:endParaRPr lang="ru-RU" sz="800" dirty="0" smtClean="0"/>
          </a:p>
          <a:p>
            <a:pPr lvl="0"/>
            <a:endParaRPr lang="ru-RU" sz="8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3964672" y="617220"/>
            <a:ext cx="720080" cy="10772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800" dirty="0" smtClean="0"/>
              <a:t>Центр здоровья</a:t>
            </a:r>
          </a:p>
          <a:p>
            <a:pPr lvl="0"/>
            <a:endParaRPr lang="ru-RU" sz="800" dirty="0" smtClean="0"/>
          </a:p>
          <a:p>
            <a:pPr lvl="0"/>
            <a:endParaRPr lang="ru-RU" sz="800" dirty="0" smtClean="0"/>
          </a:p>
          <a:p>
            <a:pPr lvl="0"/>
            <a:endParaRPr lang="ru-RU" sz="800" dirty="0" smtClean="0"/>
          </a:p>
          <a:p>
            <a:pPr lvl="0"/>
            <a:endParaRPr lang="ru-RU" sz="800" dirty="0" smtClean="0"/>
          </a:p>
          <a:p>
            <a:pPr lvl="0"/>
            <a:endParaRPr lang="ru-RU" sz="800" dirty="0" smtClean="0"/>
          </a:p>
          <a:p>
            <a:pPr lvl="0"/>
            <a:endParaRPr lang="ru-RU" sz="8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2524512" y="617220"/>
            <a:ext cx="720079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800" dirty="0" smtClean="0"/>
              <a:t>Кабинет </a:t>
            </a:r>
            <a:r>
              <a:rPr lang="ru-RU" sz="800" dirty="0" err="1" smtClean="0"/>
              <a:t>медицин-ской</a:t>
            </a:r>
            <a:r>
              <a:rPr lang="ru-RU" sz="800" dirty="0" smtClean="0"/>
              <a:t> помощи по </a:t>
            </a:r>
            <a:r>
              <a:rPr lang="ru-RU" sz="800" dirty="0" err="1" smtClean="0"/>
              <a:t>прекра-щению</a:t>
            </a:r>
            <a:r>
              <a:rPr lang="ru-RU" sz="800" dirty="0" smtClean="0"/>
              <a:t> </a:t>
            </a:r>
            <a:r>
              <a:rPr lang="ru-RU" sz="800" dirty="0" err="1" smtClean="0"/>
              <a:t>потребле-ния</a:t>
            </a:r>
            <a:r>
              <a:rPr lang="ru-RU" sz="800" dirty="0" smtClean="0"/>
              <a:t> табака</a:t>
            </a:r>
            <a:endParaRPr lang="ru-RU" sz="800" dirty="0"/>
          </a:p>
        </p:txBody>
      </p:sp>
      <p:sp>
        <p:nvSpPr>
          <p:cNvPr id="88" name="Овал 87"/>
          <p:cNvSpPr/>
          <p:nvPr/>
        </p:nvSpPr>
        <p:spPr>
          <a:xfrm rot="16200000">
            <a:off x="2391544" y="3449216"/>
            <a:ext cx="3424808" cy="3240360"/>
          </a:xfrm>
          <a:prstGeom prst="ellipse">
            <a:avLst/>
          </a:prstGeom>
          <a:noFill/>
          <a:ln w="38100">
            <a:solidFill>
              <a:schemeClr val="bg2">
                <a:lumMod val="2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Стрелка углом вверх 107"/>
          <p:cNvSpPr/>
          <p:nvPr/>
        </p:nvSpPr>
        <p:spPr>
          <a:xfrm rot="8047577">
            <a:off x="1323013" y="2081095"/>
            <a:ext cx="1667829" cy="1882092"/>
          </a:xfrm>
          <a:prstGeom prst="bentUpArrow">
            <a:avLst>
              <a:gd name="adj1" fmla="val 23824"/>
              <a:gd name="adj2" fmla="val 25000"/>
              <a:gd name="adj3" fmla="val 25000"/>
            </a:avLst>
          </a:prstGeom>
          <a:noFill/>
          <a:ln w="38100">
            <a:solidFill>
              <a:schemeClr val="bg2">
                <a:lumMod val="2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3275856" y="2132856"/>
            <a:ext cx="72007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800" dirty="0" smtClean="0"/>
              <a:t>Кабинет врача-терапевта</a:t>
            </a:r>
          </a:p>
          <a:p>
            <a:pPr lvl="0"/>
            <a:endParaRPr lang="ru-RU" sz="800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3923928" y="2132856"/>
            <a:ext cx="72007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800" dirty="0" smtClean="0"/>
              <a:t>Кабинет </a:t>
            </a:r>
            <a:r>
              <a:rPr lang="ru-RU" sz="800" dirty="0" err="1" smtClean="0"/>
              <a:t>врача-специалис-та</a:t>
            </a:r>
            <a:endParaRPr lang="ru-RU" sz="8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596336" y="4437112"/>
            <a:ext cx="1369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 smtClean="0">
                <a:solidFill>
                  <a:schemeClr val="tx2">
                    <a:lumMod val="50000"/>
                  </a:schemeClr>
                </a:solidFill>
              </a:rPr>
              <a:t>Организационно-методическое руководство</a:t>
            </a:r>
            <a:endParaRPr lang="ru-RU" sz="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25276" y="29344"/>
            <a:ext cx="217203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800" dirty="0" smtClean="0"/>
          </a:p>
          <a:p>
            <a:pPr lvl="0"/>
            <a:r>
              <a:rPr lang="ru-RU" sz="800" dirty="0" smtClean="0"/>
              <a:t>Кабинет профилактики наркологических расстройств</a:t>
            </a:r>
          </a:p>
          <a:p>
            <a:pPr lvl="0"/>
            <a:endParaRPr lang="ru-RU" sz="800" dirty="0"/>
          </a:p>
        </p:txBody>
      </p:sp>
      <p:sp>
        <p:nvSpPr>
          <p:cNvPr id="109" name="Овал 108"/>
          <p:cNvSpPr/>
          <p:nvPr/>
        </p:nvSpPr>
        <p:spPr>
          <a:xfrm rot="16200000">
            <a:off x="2262582" y="266906"/>
            <a:ext cx="2674620" cy="2232248"/>
          </a:xfrm>
          <a:prstGeom prst="ellipse">
            <a:avLst/>
          </a:prstGeom>
          <a:noFill/>
          <a:ln w="38100">
            <a:solidFill>
              <a:schemeClr val="bg2">
                <a:lumMod val="2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520628" cy="9537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ВНУТРИВЕДОМСТВЕННОЕ ВЗАИМОДЕЙСТВИЕ</a:t>
            </a:r>
            <a:endParaRPr lang="ru-RU" sz="2400" b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015" y="1357299"/>
            <a:ext cx="3590466" cy="67299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Медицинские организации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450" y="2250831"/>
            <a:ext cx="3616843" cy="4325815"/>
          </a:xfr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>
                <a:ea typeface="Verdana" pitchFamily="34" charset="0"/>
                <a:cs typeface="Verdana" pitchFamily="34" charset="0"/>
              </a:rPr>
              <a:t>Женская </a:t>
            </a:r>
            <a:r>
              <a:rPr lang="ru-RU" dirty="0">
                <a:ea typeface="Verdana" pitchFamily="34" charset="0"/>
                <a:cs typeface="Verdana" pitchFamily="34" charset="0"/>
              </a:rPr>
              <a:t>консультация</a:t>
            </a:r>
          </a:p>
          <a:p>
            <a:r>
              <a:rPr lang="ru-RU" dirty="0" smtClean="0">
                <a:ea typeface="Verdana" pitchFamily="34" charset="0"/>
                <a:cs typeface="Verdana" pitchFamily="34" charset="0"/>
              </a:rPr>
              <a:t>Родильный </a:t>
            </a:r>
            <a:r>
              <a:rPr lang="ru-RU" dirty="0">
                <a:ea typeface="Verdana" pitchFamily="34" charset="0"/>
                <a:cs typeface="Verdana" pitchFamily="34" charset="0"/>
              </a:rPr>
              <a:t>дом</a:t>
            </a:r>
          </a:p>
          <a:p>
            <a:r>
              <a:rPr lang="ru-RU" dirty="0" smtClean="0">
                <a:ea typeface="Verdana" pitchFamily="34" charset="0"/>
                <a:cs typeface="Verdana" pitchFamily="34" charset="0"/>
              </a:rPr>
              <a:t>Детские </a:t>
            </a:r>
            <a:r>
              <a:rPr lang="ru-RU" dirty="0">
                <a:ea typeface="Verdana" pitchFamily="34" charset="0"/>
                <a:cs typeface="Verdana" pitchFamily="34" charset="0"/>
              </a:rPr>
              <a:t>поликлиники</a:t>
            </a:r>
          </a:p>
          <a:p>
            <a:r>
              <a:rPr lang="ru-RU" dirty="0" smtClean="0">
                <a:ea typeface="Verdana" pitchFamily="34" charset="0"/>
                <a:cs typeface="Verdana" pitchFamily="34" charset="0"/>
              </a:rPr>
              <a:t>Поликлиники </a:t>
            </a:r>
            <a:r>
              <a:rPr lang="ru-RU" dirty="0">
                <a:ea typeface="Verdana" pitchFamily="34" charset="0"/>
                <a:cs typeface="Verdana" pitchFamily="34" charset="0"/>
              </a:rPr>
              <a:t>для взрослых, оказывающие первичную медико-санитарную помощь</a:t>
            </a:r>
          </a:p>
          <a:p>
            <a:r>
              <a:rPr lang="ru-RU" dirty="0" smtClean="0">
                <a:ea typeface="Verdana" pitchFamily="34" charset="0"/>
                <a:cs typeface="Verdana" pitchFamily="34" charset="0"/>
              </a:rPr>
              <a:t>Центры </a:t>
            </a:r>
            <a:r>
              <a:rPr lang="ru-RU" dirty="0">
                <a:ea typeface="Verdana" pitchFamily="34" charset="0"/>
                <a:cs typeface="Verdana" pitchFamily="34" charset="0"/>
              </a:rPr>
              <a:t>здоровья для детей и взрослых</a:t>
            </a:r>
          </a:p>
          <a:p>
            <a:r>
              <a:rPr lang="ru-RU" dirty="0" smtClean="0">
                <a:ea typeface="Verdana" pitchFamily="34" charset="0"/>
                <a:cs typeface="Verdana" pitchFamily="34" charset="0"/>
              </a:rPr>
              <a:t>Многопрофильные стационары </a:t>
            </a:r>
            <a:endParaRPr lang="ru-RU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2340" y="1357298"/>
            <a:ext cx="3887391" cy="34841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Формы </a:t>
            </a:r>
            <a:r>
              <a:rPr lang="ru-RU" dirty="0">
                <a:solidFill>
                  <a:schemeClr val="tx1"/>
                </a:solidFill>
              </a:rPr>
              <a:t>взаимодействия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1758463"/>
            <a:ext cx="3887391" cy="4800599"/>
          </a:xfr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Информационно-просветительская </a:t>
            </a:r>
            <a:r>
              <a:rPr lang="ru-RU" dirty="0"/>
              <a:t>работа с населением</a:t>
            </a:r>
          </a:p>
          <a:p>
            <a:pPr marL="514350" indent="-514350">
              <a:buAutoNum type="arabicPeriod" startAt="2"/>
            </a:pPr>
            <a:r>
              <a:rPr lang="ru-RU" dirty="0" smtClean="0"/>
              <a:t>Совместная </a:t>
            </a:r>
            <a:r>
              <a:rPr lang="ru-RU" dirty="0"/>
              <a:t>работа по раннему выявлению </a:t>
            </a:r>
            <a:r>
              <a:rPr lang="ru-RU" dirty="0" smtClean="0"/>
              <a:t>потребителей ПАВ</a:t>
            </a:r>
          </a:p>
          <a:p>
            <a:pPr marL="514350" indent="-514350">
              <a:buAutoNum type="arabicPeriod" startAt="2"/>
            </a:pPr>
            <a:r>
              <a:rPr lang="ru-RU" dirty="0"/>
              <a:t>Обучение специалистов самостоятельным </a:t>
            </a:r>
            <a:r>
              <a:rPr lang="ru-RU" dirty="0" smtClean="0"/>
              <a:t>навыкам раннего выявления потребителей ПАВ и мотивации на отказ от потребления ПАВ</a:t>
            </a:r>
          </a:p>
          <a:p>
            <a:pPr marL="514350" indent="-514350">
              <a:buAutoNum type="arabicPeriod" startAt="2"/>
            </a:pPr>
            <a:r>
              <a:rPr lang="ru-RU" dirty="0"/>
              <a:t>Консультационная помощь по отказу от потребления ПАВ специалистам других медицинских учреждений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9735" cy="620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60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971387" cy="26642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Медико-генетический ПОДХОД К ПЕРСОНАЛИЗАЦИИ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996952"/>
            <a:ext cx="7467331" cy="263640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ПРОФИЛАКТИКИ И </a:t>
            </a:r>
            <a:endParaRPr lang="ru-RU" b="1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МЕДИЦИНСКОЙ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ПОМОЩИ</a:t>
            </a:r>
            <a:endParaRPr lang="ru-RU" b="1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1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3" y="404664"/>
            <a:ext cx="7642510" cy="561662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/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700" b="1" cap="all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ОБЛАСТИ, В КОТОРЫХ ПЕРСОНАЛИЗАЦИЯ ПОМОЩИ МОЖЕТ ИСПОЛЬЗОВАТЬ МОЛЕКУКУЛЯРНО-ГЕНЕТИЧЕСКИЕ ДАННЫЕ ЛЮДЕЙ</a:t>
            </a:r>
            <a:r>
              <a:rPr lang="ru-RU" sz="2700" b="1" cap="all" dirty="0" smtClean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2700" b="1" cap="all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2700" b="1" cap="all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  <a:p>
            <a:pPr marL="457200" indent="-457200" algn="just" defTabSz="685800" fontAlgn="auto">
              <a:lnSpc>
                <a:spcPct val="90000"/>
              </a:lnSpc>
              <a:spcAft>
                <a:spcPts val="0"/>
              </a:spcAft>
              <a:buFontTx/>
              <a:buChar char="-"/>
              <a:tabLst>
                <a:tab pos="538163" algn="l"/>
              </a:tabLst>
              <a:defRPr/>
            </a:pPr>
            <a:r>
              <a:rPr lang="ru-RU" sz="2700" b="1" cap="all" dirty="0" smtClean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ПЕРСОНАЛИЗАЦИЯ </a:t>
            </a:r>
            <a:r>
              <a:rPr lang="ru-RU" sz="2700" b="1" cap="all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НАЗНАЧЕНИЙ </a:t>
            </a:r>
            <a:r>
              <a:rPr lang="ru-RU" sz="2700" b="1" cap="all" dirty="0" smtClean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ЛЕКАРСТВ</a:t>
            </a:r>
            <a:r>
              <a:rPr lang="ru-RU" sz="2700" b="1" cap="all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	</a:t>
            </a:r>
            <a:endParaRPr lang="ru-RU" sz="2700" b="1" cap="all" dirty="0" smtClean="0">
              <a:solidFill>
                <a:srgbClr val="002060"/>
              </a:solidFill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  <a:p>
            <a:pPr marL="457200" indent="-457200" algn="just" defTabSz="685800" fontAlgn="auto">
              <a:lnSpc>
                <a:spcPct val="90000"/>
              </a:lnSpc>
              <a:spcAft>
                <a:spcPts val="0"/>
              </a:spcAft>
              <a:buFontTx/>
              <a:buChar char="-"/>
              <a:tabLst>
                <a:tab pos="538163" algn="l"/>
              </a:tabLst>
              <a:defRPr/>
            </a:pPr>
            <a:endParaRPr lang="ru-RU" sz="2700" b="1" cap="all" dirty="0" smtClean="0">
              <a:solidFill>
                <a:srgbClr val="002060"/>
              </a:solidFill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  <a:p>
            <a:pPr marL="457200" indent="-457200" algn="just" defTabSz="685800" fontAlgn="auto">
              <a:lnSpc>
                <a:spcPct val="90000"/>
              </a:lnSpc>
              <a:spcAft>
                <a:spcPts val="0"/>
              </a:spcAft>
              <a:buFontTx/>
              <a:buChar char="-"/>
              <a:tabLst>
                <a:tab pos="538163" algn="l"/>
              </a:tabLst>
              <a:defRPr/>
            </a:pPr>
            <a:r>
              <a:rPr lang="ru-RU" sz="2700" b="1" cap="all" dirty="0" smtClean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ПЕРСОНАЛИЗАЦИЯ </a:t>
            </a:r>
            <a:r>
              <a:rPr lang="ru-RU" sz="2700" b="1" cap="all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ПРОФИЛАКТИКИ ЗАВИСИМОГО </a:t>
            </a:r>
            <a:r>
              <a:rPr lang="ru-RU" sz="2700" b="1" cap="all" dirty="0" smtClean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ПОВЕДЕНИЯ</a:t>
            </a:r>
          </a:p>
          <a:p>
            <a:pPr algn="just" defTabSz="685800" fontAlgn="auto">
              <a:lnSpc>
                <a:spcPct val="90000"/>
              </a:lnSpc>
              <a:spcAft>
                <a:spcPts val="0"/>
              </a:spcAft>
              <a:tabLst>
                <a:tab pos="538163" algn="l"/>
              </a:tabLst>
              <a:defRPr/>
            </a:pPr>
            <a:endParaRPr lang="ru-RU" sz="2700" b="1" cap="all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  <a:p>
            <a:pPr marL="457200" indent="-457200" algn="just" defTabSz="685800" fontAlgn="auto">
              <a:lnSpc>
                <a:spcPct val="90000"/>
              </a:lnSpc>
              <a:spcAft>
                <a:spcPts val="0"/>
              </a:spcAft>
              <a:buFontTx/>
              <a:buChar char="-"/>
              <a:tabLst>
                <a:tab pos="538163" algn="l"/>
              </a:tabLst>
              <a:defRPr/>
            </a:pPr>
            <a:r>
              <a:rPr lang="ru-RU" sz="2700" b="1" cap="all" dirty="0" smtClean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Персонализация воспитательного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21043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7050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Компоненты медико-генетического консультирования В </a:t>
            </a:r>
            <a:r>
              <a:rPr lang="ru-RU" sz="2800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ПРОФИЛАКТИКЕ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ЗАВИСИМОГО ПОВЕДЕНИЯ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85433" y="2195679"/>
          <a:ext cx="6316949" cy="3342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3135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11" y="260648"/>
            <a:ext cx="8628460" cy="18116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ПОЛЬЗА медико-генетического консультирования ДЛЯ ЛЮДЕЙ, ОБРАЩАЮЩИХСЯ ЗА ПОМОЩЬЮ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63911" y="1811582"/>
          <a:ext cx="8628460" cy="4857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9816704" y="15180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1219200" y="2432447"/>
            <a:ext cx="280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1060252" y="2605893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Для профилактики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4969669" y="2605893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Для пациентов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94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ПРАКТИЧЕСКОЕ ПРИМЕНЕНИЕ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/>
          <a:lstStyle/>
          <a:p>
            <a:r>
              <a:rPr lang="ru-RU" dirty="0" smtClean="0"/>
              <a:t>Надежное выявление групп высокого риска</a:t>
            </a:r>
          </a:p>
          <a:p>
            <a:endParaRPr lang="ru-RU" dirty="0"/>
          </a:p>
          <a:p>
            <a:r>
              <a:rPr lang="ru-RU" dirty="0" smtClean="0"/>
              <a:t>Выработка рекомендаций родителям по педагогической коррекции </a:t>
            </a:r>
            <a:r>
              <a:rPr lang="ru-RU" dirty="0" err="1" smtClean="0"/>
              <a:t>девиантного</a:t>
            </a:r>
            <a:r>
              <a:rPr lang="ru-RU" dirty="0" smtClean="0"/>
              <a:t> поведения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Выбор оптимальной терапевтической мишени</a:t>
            </a:r>
          </a:p>
          <a:p>
            <a:endParaRPr lang="ru-RU" dirty="0"/>
          </a:p>
          <a:p>
            <a:r>
              <a:rPr lang="ru-RU" dirty="0" smtClean="0"/>
              <a:t>Клиническое прогнозирование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8253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093942"/>
            <a:ext cx="8277726" cy="2395781"/>
          </a:xfrm>
          <a:ln w="38100">
            <a:noFill/>
          </a:ln>
        </p:spPr>
        <p:txBody>
          <a:bodyPr>
            <a:noAutofit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проект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«Изучение употребления алкоголя и других психоактивных веществ среди госпитализированных соматических больных» 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349" y="3655071"/>
            <a:ext cx="8352578" cy="2366217"/>
          </a:xfrm>
        </p:spPr>
        <p:txBody>
          <a:bodyPr>
            <a:normAutofit fontScale="92500" lnSpcReduction="20000"/>
          </a:bodyPr>
          <a:lstStyle/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625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Исполнители</a:t>
            </a:r>
            <a:r>
              <a:rPr lang="ru-RU" sz="2625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endParaRPr lang="ru-RU" sz="2625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62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Московский </a:t>
            </a:r>
            <a:r>
              <a:rPr lang="ru-RU" sz="26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научно-практический центр наркологии </a:t>
            </a:r>
            <a:r>
              <a:rPr lang="ru-RU" sz="262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ДЗМ</a:t>
            </a:r>
          </a:p>
          <a:p>
            <a:pPr algn="l"/>
            <a:endParaRPr lang="ru-RU" sz="2625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6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Городская клиническая больница </a:t>
            </a:r>
            <a:r>
              <a:rPr lang="ru-RU" sz="262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68 ДЗМ</a:t>
            </a:r>
          </a:p>
          <a:p>
            <a:pPr algn="l"/>
            <a:endParaRPr lang="ru-RU" sz="2625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2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2"/>
          <a:stretch/>
        </p:blipFill>
        <p:spPr>
          <a:xfrm>
            <a:off x="1161425" y="1019561"/>
            <a:ext cx="6858000" cy="48913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62" y="3195721"/>
            <a:ext cx="385518" cy="385518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6080839" y="4161020"/>
            <a:ext cx="17846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prstClr val="black"/>
                </a:solidFill>
                <a:latin typeface="Calibri" panose="020F0502020204030204"/>
              </a:rPr>
              <a:t>МНПЦ наркологии ДЗ </a:t>
            </a:r>
            <a:r>
              <a:rPr lang="ru-RU" sz="1500" dirty="0" err="1">
                <a:solidFill>
                  <a:prstClr val="black"/>
                </a:solidFill>
                <a:latin typeface="Calibri" panose="020F0502020204030204"/>
              </a:rPr>
              <a:t>г.Москвы</a:t>
            </a:r>
            <a:endParaRPr lang="ru-RU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159412" y="4186964"/>
            <a:ext cx="17846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prstClr val="black"/>
                </a:solidFill>
                <a:latin typeface="Calibri" panose="020F0502020204030204"/>
              </a:rPr>
              <a:t>ГКБ №68 </a:t>
            </a:r>
          </a:p>
          <a:p>
            <a:pPr algn="ctr"/>
            <a:r>
              <a:rPr lang="ru-RU" sz="1500" dirty="0">
                <a:solidFill>
                  <a:prstClr val="black"/>
                </a:solidFill>
                <a:latin typeface="Calibri" panose="020F0502020204030204"/>
              </a:rPr>
              <a:t>ДЗ </a:t>
            </a:r>
            <a:r>
              <a:rPr lang="ru-RU" sz="1500" dirty="0" err="1">
                <a:solidFill>
                  <a:prstClr val="black"/>
                </a:solidFill>
                <a:latin typeface="Calibri" panose="020F0502020204030204"/>
              </a:rPr>
              <a:t>г.Москвы</a:t>
            </a:r>
            <a:endParaRPr lang="ru-RU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664488" y="4149611"/>
            <a:ext cx="11874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3000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59413" y="2081240"/>
            <a:ext cx="22473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Диаконическая больница </a:t>
            </a:r>
            <a:r>
              <a:rPr lang="ru-RU" sz="15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Ловисенберг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г. Осло</a:t>
            </a:r>
            <a:endParaRPr lang="ru-RU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90102" y="1936100"/>
            <a:ext cx="28324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Клиника Университета </a:t>
            </a:r>
          </a:p>
          <a:p>
            <a:pPr algn="ctr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Осло</a:t>
            </a:r>
            <a:endParaRPr lang="ru-RU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4100" y="2131745"/>
            <a:ext cx="1105964" cy="783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998731"/>
            <a:ext cx="60486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0863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8418" y="260648"/>
            <a:ext cx="8216030" cy="144626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предмет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88418" y="1828295"/>
            <a:ext cx="8417739" cy="47690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Изучение взаимосвязи между случаями госпитализации пациентов в соматические отделения в связи с заболеваниями внутренних органов и проблемным употреблением алкоголя и других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Исследование проводится путем анализа опросных листов в комбинации с анализом биологических маркеров в крови.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поступающие в соматические отделения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терапия, кардиология, пульмонология, неврология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68 ГКБ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неотложным показаниям.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20880" cy="7200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ГОСУДАРСТВЕННАЯ АНТИНАРКОТИЧЕСКАЯ ПОЛИТИКА РОССИЙСКОЙ ФЕДЕРАЦИИ РЕГЛАМЕНТИРУЕТСЯ РАЗЛИЧНЫМИ НОРМАТИВНО-ПРАВОВЫМИ АКТАМИ (основные из них)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>
            <a:normAutofit fontScale="4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x-none" smtClean="0">
                <a:latin typeface="Arial" pitchFamily="34" charset="0"/>
                <a:cs typeface="Arial" pitchFamily="34" charset="0"/>
              </a:rPr>
              <a:t>Федеральный закон от 08.01.1998 № 3-ФЗ (ред. от 03.02.2015) "О наркотических средствах и психотропных веществах"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x-none" smtClean="0">
                <a:latin typeface="Arial" pitchFamily="34" charset="0"/>
                <a:cs typeface="Arial" pitchFamily="34" charset="0"/>
              </a:rPr>
              <a:t>Указ Президента Российской Федерации от 09.062010 г. № 690 «Об утверждении Стратегии государственной антинаркотической политики Российской Федерации до 2020 года»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x-none" smtClean="0">
                <a:latin typeface="Arial" pitchFamily="34" charset="0"/>
                <a:cs typeface="Arial" pitchFamily="34" charset="0"/>
              </a:rPr>
              <a:t>Федеральный закон от 24.06.1999 № 120-ФЗ (ред. от 13.07.2015) «Об основах системы профилактики безнадзорности и правонарушений несовершеннолетних»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x-none" smtClean="0">
                <a:latin typeface="Arial" pitchFamily="34" charset="0"/>
                <a:cs typeface="Arial" pitchFamily="34" charset="0"/>
              </a:rPr>
              <a:t>Федеральный закон от 21.11.2011 № 323-ФЗ (ред. от 13.07.2015) «Об основах охраны здоровья граждан в Российской Федерации»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x-none" smtClean="0">
                <a:latin typeface="Arial" pitchFamily="34" charset="0"/>
                <a:cs typeface="Arial" pitchFamily="34" charset="0"/>
              </a:rPr>
              <a:t>Федеральный закон от 29.12.2012 № 273-ФЗ (ред. от 13.07.2015) "Об образовании в Российской Федерации" (с изм. и доп., вступ. в силу с 24.07.2015)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Статья 41. Охрана здоровья обучающихся</a:t>
            </a:r>
          </a:p>
          <a:p>
            <a:pPr marL="514350" lvl="0" indent="-514350">
              <a:buFont typeface="+mj-lt"/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x-none" smtClean="0">
                <a:latin typeface="Arial" pitchFamily="34" charset="0"/>
                <a:cs typeface="Arial" pitchFamily="34" charset="0"/>
              </a:rPr>
              <a:t>Приказ Минздрава России от 05.06.2014 № 263 (ред. от 05.02.2015) "Об утверждении Концепции модернизации наркологической службы Российской Федерации до 2016 года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x-none" smtClean="0">
                <a:latin typeface="Arial" pitchFamily="34" charset="0"/>
                <a:cs typeface="Arial" pitchFamily="34" charset="0"/>
              </a:rPr>
              <a:t>Приказ Минздрава России от 30 декабря 2015 г. № 1034н «Порядок оказания медицинской помощи по профилю «психиатрия и наркология» и порядок диспансерного наблюдения за лицами с психическими расстройствами и (или) расстройствами поведения, связанными с употреблением психоактивных веществ.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B504B-E6B8-4416-90E9-A8E2568F04E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9735" cy="620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534884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отделениях городской клинической больницы №68 Департамента здравоохранения Москвы на 30 мая 2017 г.</a:t>
            </a:r>
            <a:endParaRPr lang="ru-RU" sz="2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44824"/>
            <a:ext cx="7886700" cy="4464496"/>
          </a:xfrm>
        </p:spPr>
        <p:txBody>
          <a:bodyPr>
            <a:normAutofit lnSpcReduction="10000"/>
          </a:bodyPr>
          <a:lstStyle/>
          <a:p>
            <a:r>
              <a:rPr lang="ru-RU" sz="19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Собрано 1428 образцов крови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них,</a:t>
            </a:r>
          </a:p>
          <a:p>
            <a:pPr marL="0" indent="0">
              <a:buNone/>
            </a:pP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9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 отказа от участия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исследовании (не подписано информированное согласие на исследование)</a:t>
            </a: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1354 пациентов приняло участие в исследовании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каждого пациента, в соответствии с протоколом заполняется 3 анкеты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2938" lvl="2" indent="0">
              <a:buFont typeface="Wingdings" pitchFamily="2" charset="2"/>
              <a:buChar char="ü"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1 заполняется врачом-исследователем</a:t>
            </a:r>
          </a:p>
          <a:p>
            <a:pPr marL="642938" lvl="2" indent="0">
              <a:buFont typeface="Wingdings" pitchFamily="2" charset="2"/>
              <a:buChar char="ü"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анкета 2 заполняется пациентом при помощи врача-исследователя</a:t>
            </a:r>
          </a:p>
          <a:p>
            <a:pPr marL="642938" lvl="2" indent="0">
              <a:buFont typeface="Wingdings" pitchFamily="2" charset="2"/>
              <a:buChar char="ü"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анкета 3 –заполняются врачом-исследователем (данные о госпитализации заполняются после выписки больного из электронной базы данных больницы)</a:t>
            </a:r>
          </a:p>
          <a:p>
            <a:pPr marL="642938" lvl="2" indent="0"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/>
            <a:r>
              <a:rPr lang="en-US" sz="19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Обработанных и введенных в базу данных 469 анкет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6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97" y="116632"/>
            <a:ext cx="8345417" cy="182656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325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Химико-токсикологическую лабораторию </a:t>
            </a:r>
            <a:br>
              <a:rPr lang="ru-RU" sz="2325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25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"МНПЦ </a:t>
            </a:r>
            <a:r>
              <a:rPr lang="ru-RU" sz="2325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наркологии ДЗМ" на 30 мая 2017 г.</a:t>
            </a:r>
            <a:br>
              <a:rPr lang="ru-RU" sz="2325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25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noFill/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325" dirty="0">
                <a:latin typeface="Times New Roman" pitchFamily="18" charset="0"/>
                <a:cs typeface="Times New Roman" pitchFamily="18" charset="0"/>
              </a:rPr>
              <a:t>Поступило </a:t>
            </a:r>
            <a:r>
              <a:rPr lang="ru-RU" sz="2325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1428 образцов крови</a:t>
            </a:r>
          </a:p>
          <a:p>
            <a:pPr>
              <a:buFont typeface="Wingdings" pitchFamily="2" charset="2"/>
              <a:buChar char="q"/>
            </a:pPr>
            <a:endParaRPr lang="ru-RU" sz="2325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2325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Исключено 74 образца</a:t>
            </a:r>
            <a:r>
              <a:rPr lang="ru-RU" sz="232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25" dirty="0">
                <a:latin typeface="Times New Roman" pitchFamily="18" charset="0"/>
                <a:cs typeface="Times New Roman" pitchFamily="18" charset="0"/>
              </a:rPr>
              <a:t>(из-за отказа от участия в исследовании)</a:t>
            </a:r>
          </a:p>
          <a:p>
            <a:pPr>
              <a:buFont typeface="Wingdings" pitchFamily="2" charset="2"/>
              <a:buChar char="q"/>
            </a:pPr>
            <a:endParaRPr lang="ru-RU" sz="2325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2325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Проанализировано 1354 образца</a:t>
            </a:r>
          </a:p>
          <a:p>
            <a:pPr>
              <a:buFont typeface="Wingdings" pitchFamily="2" charset="2"/>
              <a:buChar char="q"/>
            </a:pPr>
            <a:endParaRPr lang="ru-RU" sz="2325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2325" dirty="0">
                <a:latin typeface="Times New Roman" pitchFamily="18" charset="0"/>
                <a:cs typeface="Times New Roman" pitchFamily="18" charset="0"/>
              </a:rPr>
              <a:t>Выявлено злоупотребление алкоголем  </a:t>
            </a:r>
            <a:r>
              <a:rPr lang="ru-RU" sz="2325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325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208 пациентов (15,4%)  </a:t>
            </a:r>
            <a:r>
              <a:rPr lang="ru-RU" sz="2325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ru-RU" sz="2400" dirty="0" err="1">
                <a:latin typeface="Times New Roman" charset="0"/>
                <a:ea typeface="Times New Roman" charset="0"/>
                <a:cs typeface="Times New Roman" charset="0"/>
              </a:rPr>
              <a:t>фосфатидилэтанол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ru-RU" sz="2325" dirty="0" err="1" smtClean="0">
                <a:latin typeface="Times New Roman" charset="0"/>
                <a:ea typeface="Times New Roman" charset="0"/>
                <a:cs typeface="Times New Roman" charset="0"/>
              </a:rPr>
              <a:t>PEth</a:t>
            </a:r>
            <a:r>
              <a:rPr lang="ru-RU" sz="2325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325" dirty="0">
                <a:latin typeface="Times New Roman" charset="0"/>
                <a:ea typeface="Times New Roman" charset="0"/>
                <a:cs typeface="Times New Roman" charset="0"/>
              </a:rPr>
              <a:t>более 0,3 </a:t>
            </a:r>
            <a:r>
              <a:rPr lang="ru-RU" sz="2325" dirty="0" err="1">
                <a:latin typeface="Times New Roman" charset="0"/>
                <a:ea typeface="Times New Roman" charset="0"/>
                <a:cs typeface="Times New Roman" charset="0"/>
              </a:rPr>
              <a:t>мкмоль</a:t>
            </a:r>
            <a:r>
              <a:rPr lang="ru-RU" sz="2325" dirty="0">
                <a:latin typeface="Times New Roman" charset="0"/>
                <a:ea typeface="Times New Roman" charset="0"/>
                <a:cs typeface="Times New Roman" charset="0"/>
              </a:rPr>
              <a:t>/л </a:t>
            </a:r>
            <a:r>
              <a:rPr lang="ru-RU" sz="2325" dirty="0" smtClean="0">
                <a:latin typeface="Times New Roman" charset="0"/>
                <a:ea typeface="Times New Roman" charset="0"/>
                <a:cs typeface="Times New Roman" charset="0"/>
              </a:rPr>
              <a:t>и </a:t>
            </a:r>
            <a:r>
              <a:rPr lang="ru-RU" sz="2325" dirty="0" err="1" smtClean="0">
                <a:latin typeface="Times New Roman" charset="0"/>
                <a:ea typeface="Times New Roman" charset="0"/>
                <a:cs typeface="Times New Roman" charset="0"/>
              </a:rPr>
              <a:t>карбогидрат</a:t>
            </a:r>
            <a:r>
              <a:rPr lang="ru-RU" sz="2325" dirty="0" smtClean="0">
                <a:latin typeface="Times New Roman" charset="0"/>
                <a:ea typeface="Times New Roman" charset="0"/>
                <a:cs typeface="Times New Roman" charset="0"/>
              </a:rPr>
              <a:t> дефицитный </a:t>
            </a:r>
            <a:r>
              <a:rPr lang="ru-RU" sz="2325" dirty="0" err="1" smtClean="0">
                <a:latin typeface="Times New Roman" charset="0"/>
                <a:ea typeface="Times New Roman" charset="0"/>
                <a:cs typeface="Times New Roman" charset="0"/>
              </a:rPr>
              <a:t>трансферрин</a:t>
            </a:r>
            <a:r>
              <a:rPr lang="ru-RU" sz="2325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325" smtClean="0">
                <a:latin typeface="Times New Roman" charset="0"/>
                <a:ea typeface="Times New Roman" charset="0"/>
                <a:cs typeface="Times New Roman" charset="0"/>
              </a:rPr>
              <a:t>более свыше 1,3) </a:t>
            </a:r>
            <a:endParaRPr lang="ru-RU" sz="2325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Wingdings" pitchFamily="2" charset="2"/>
              <a:buChar char="q"/>
            </a:pPr>
            <a:endParaRPr lang="ru-RU" sz="2325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2325" dirty="0">
                <a:latin typeface="Times New Roman" pitchFamily="18" charset="0"/>
                <a:cs typeface="Times New Roman" pitchFamily="18" charset="0"/>
              </a:rPr>
              <a:t>Выявлено злоупотребление наркотическими средствами и психотропными веществами (включая </a:t>
            </a:r>
            <a:r>
              <a:rPr lang="ru-RU" sz="2325" dirty="0" err="1">
                <a:latin typeface="Times New Roman" pitchFamily="18" charset="0"/>
                <a:cs typeface="Times New Roman" pitchFamily="18" charset="0"/>
              </a:rPr>
              <a:t>диазепам</a:t>
            </a:r>
            <a:r>
              <a:rPr lang="ru-RU" sz="2325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325" dirty="0" err="1">
                <a:latin typeface="Times New Roman" pitchFamily="18" charset="0"/>
                <a:cs typeface="Times New Roman" pitchFamily="18" charset="0"/>
              </a:rPr>
              <a:t>фенобарбитал</a:t>
            </a:r>
            <a:r>
              <a:rPr lang="ru-RU" sz="2325" dirty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2325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68 пациентов (4,7%)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520628" cy="68995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МЕЖВЕДОМСТВЕННОЕ ВЗАИМОДЕЙСТВИЕ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3590466" cy="606617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рганизации</a:t>
            </a:r>
            <a:endParaRPr lang="ru-RU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0130" y="2060848"/>
            <a:ext cx="3695974" cy="4608512"/>
          </a:xfr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Образовательные учреждения</a:t>
            </a:r>
            <a:endParaRPr lang="ru-RU" dirty="0"/>
          </a:p>
          <a:p>
            <a:r>
              <a:rPr lang="ru-RU" dirty="0" smtClean="0"/>
              <a:t>Трудовые коллективы</a:t>
            </a:r>
            <a:endParaRPr lang="ru-RU" dirty="0"/>
          </a:p>
          <a:p>
            <a:r>
              <a:rPr lang="ru-RU" dirty="0" smtClean="0"/>
              <a:t>Силовые структуры </a:t>
            </a:r>
            <a:r>
              <a:rPr lang="ru-RU" dirty="0"/>
              <a:t>МВД, ФСКН, </a:t>
            </a:r>
            <a:r>
              <a:rPr lang="ru-RU" dirty="0" smtClean="0"/>
              <a:t>военкоматы </a:t>
            </a:r>
          </a:p>
          <a:p>
            <a:r>
              <a:rPr lang="ru-RU" dirty="0" smtClean="0"/>
              <a:t> Другие структуры </a:t>
            </a:r>
            <a:r>
              <a:rPr lang="ru-RU" dirty="0"/>
              <a:t>и </a:t>
            </a: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2340" y="1206378"/>
            <a:ext cx="3887391" cy="71045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Формы </a:t>
            </a: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взаимодействия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057401"/>
            <a:ext cx="3887391" cy="4659923"/>
          </a:xfr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Информационно-просветительская работа с населением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Совместная работа по раннему </a:t>
            </a:r>
            <a:r>
              <a:rPr lang="ru-RU" dirty="0" smtClean="0"/>
              <a:t>выявлению потребителей ПАВ 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Обучение специалистов самостоятельным навыкам раннего выявления потребителей ПАВ и мотивации на отказ от потребления ПАВ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Консультационная помощь по отказу от потребления ПАВ специалистам других медицинских учреждений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9735" cy="620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23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965" y="261024"/>
            <a:ext cx="8654531" cy="1827207"/>
          </a:xfrm>
        </p:spPr>
        <p:txBody>
          <a:bodyPr>
            <a:noAutofit/>
          </a:bodyPr>
          <a:lstStyle/>
          <a:p>
            <a:r>
              <a:rPr lang="ru-RU" sz="4000" dirty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2800" dirty="0" smtClean="0"/>
              <a:t>ОАО </a:t>
            </a:r>
            <a:r>
              <a:rPr lang="ru-RU" sz="2800" dirty="0"/>
              <a:t>«Новолипецкий металлургический комбинат» крупнейшее металлургическое производство России. 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23928" y="677714"/>
          <a:ext cx="4690864" cy="618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898776" cy="4536504"/>
          </a:xfrm>
        </p:spPr>
        <p:txBody>
          <a:bodyPr>
            <a:noAutofit/>
          </a:bodyPr>
          <a:lstStyle/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29000</a:t>
            </a:r>
            <a:r>
              <a:rPr lang="ru-RU" sz="2000" b="1" dirty="0" smtClean="0"/>
              <a:t> </a:t>
            </a:r>
            <a:r>
              <a:rPr lang="ru-RU" sz="2000" b="1" dirty="0"/>
              <a:t>рабочих мест в Липецкой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736540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Лица с особо опасными условиями труда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9024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1800" dirty="0" smtClean="0"/>
              <a:t>Подвержены профессиональному стрессу и эмоциональному выгоранию </a:t>
            </a:r>
          </a:p>
          <a:p>
            <a:pPr>
              <a:buFontTx/>
              <a:buChar char="-"/>
            </a:pPr>
            <a:r>
              <a:rPr lang="ru-RU" sz="1800" dirty="0" smtClean="0"/>
              <a:t>  обладают личностными качествами, способствующими рискованному поведению </a:t>
            </a:r>
          </a:p>
          <a:p>
            <a:pPr>
              <a:buFontTx/>
              <a:buChar char="-"/>
            </a:pPr>
            <a:r>
              <a:rPr lang="ru-RU" sz="1800" dirty="0" smtClean="0"/>
              <a:t> нуждаются в повышенных личностных ресурсах для эмоциональной </a:t>
            </a:r>
            <a:r>
              <a:rPr lang="ru-RU" sz="1800" dirty="0" err="1" smtClean="0"/>
              <a:t>саморегуляции</a:t>
            </a:r>
            <a:r>
              <a:rPr lang="ru-RU" sz="1800" dirty="0" smtClean="0"/>
              <a:t> </a:t>
            </a:r>
          </a:p>
          <a:p>
            <a:pPr>
              <a:buFontTx/>
              <a:buChar char="-"/>
            </a:pPr>
            <a:r>
              <a:rPr lang="ru-RU" sz="1800" dirty="0" smtClean="0"/>
              <a:t>  </a:t>
            </a:r>
            <a:r>
              <a:rPr lang="ru-RU" sz="1800" b="1" dirty="0" smtClean="0"/>
              <a:t>требуют длительной профессиональной подготовки 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FF0000"/>
                </a:solidFill>
              </a:rPr>
              <a:t>  </a:t>
            </a:r>
            <a:r>
              <a:rPr lang="ru-RU" sz="1800" b="1" dirty="0" smtClean="0">
                <a:solidFill>
                  <a:srgbClr val="FF0000"/>
                </a:solidFill>
              </a:rPr>
              <a:t>являются группой риска для развития химической зависимости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833"/>
          <a:stretch>
            <a:fillRect/>
          </a:stretch>
        </p:blipFill>
        <p:spPr bwMode="auto">
          <a:xfrm>
            <a:off x="3575050" y="1340768"/>
            <a:ext cx="5111750" cy="423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6540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комплексной программы профилактики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28736"/>
            <a:ext cx="3257397" cy="5024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dirty="0" smtClean="0"/>
              <a:t>1</a:t>
            </a:r>
            <a:r>
              <a:rPr lang="ru-RU" sz="1800" dirty="0" smtClean="0"/>
              <a:t>.   Обязанность пройти обследование и посещать нарколога в случае выявления  наркологической патологии  прописывается в дополнительном соглашении  к трудовому договору </a:t>
            </a:r>
          </a:p>
          <a:p>
            <a:pPr>
              <a:spcBef>
                <a:spcPts val="0"/>
              </a:spcBef>
              <a:buAutoNum type="arabicPeriod" startAt="2"/>
            </a:pPr>
            <a:r>
              <a:rPr lang="ru-RU" sz="1800" dirty="0" smtClean="0"/>
              <a:t>Работа выполняется на договорной основе за счет средств ОАО «НЛМК» и фонда социального страхования</a:t>
            </a:r>
          </a:p>
          <a:p>
            <a:pPr lvl="0">
              <a:spcBef>
                <a:spcPts val="0"/>
              </a:spcBef>
              <a:buFont typeface="Arial" pitchFamily="34" charset="0"/>
              <a:buAutoNum type="arabicPeriod" startAt="2"/>
            </a:pPr>
            <a:r>
              <a:rPr lang="ru-RU" sz="1800" dirty="0" smtClean="0"/>
              <a:t> Соблюдается принцип конфиденциальности (посещения для лиц с повышенным уровнем  </a:t>
            </a:r>
            <a:r>
              <a:rPr lang="en-US" sz="1800" dirty="0" smtClean="0"/>
              <a:t>CDT</a:t>
            </a:r>
            <a:r>
              <a:rPr lang="ru-RU" sz="1800" dirty="0" smtClean="0"/>
              <a:t> организуются  в отдельном наркологическом кабинете вне территории  комбината) </a:t>
            </a:r>
          </a:p>
          <a:p>
            <a:pPr marL="342900" indent="-342900"/>
            <a:r>
              <a:rPr lang="ru-RU" sz="1800" dirty="0" smtClean="0"/>
              <a:t> 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91852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11610" r="-124" b="73065"/>
          <a:stretch>
            <a:fillRect/>
          </a:stretch>
        </p:blipFill>
        <p:spPr bwMode="auto">
          <a:xfrm>
            <a:off x="0" y="0"/>
            <a:ext cx="9144000" cy="112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44168" y="67056"/>
            <a:ext cx="5568696" cy="994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Данные предварительных </a:t>
            </a:r>
            <a:r>
              <a:rPr lang="ru-RU" sz="2400" dirty="0">
                <a:solidFill>
                  <a:srgbClr val="002060"/>
                </a:solidFill>
              </a:rPr>
              <a:t>и </a:t>
            </a:r>
            <a:r>
              <a:rPr lang="ru-RU" sz="2400" dirty="0" smtClean="0">
                <a:solidFill>
                  <a:srgbClr val="002060"/>
                </a:solidFill>
              </a:rPr>
              <a:t>периодических осмотров сотрудников НЛМК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/>
          </p:nvPr>
        </p:nvGraphicFramePr>
        <p:xfrm>
          <a:off x="2817810" y="1129093"/>
          <a:ext cx="6291020" cy="5728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91547" y="1302280"/>
            <a:ext cx="2708679" cy="10401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Всего </a:t>
            </a:r>
            <a:r>
              <a:rPr lang="ru-RU" sz="1400" dirty="0">
                <a:solidFill>
                  <a:srgbClr val="002060"/>
                </a:solidFill>
              </a:rPr>
              <a:t>прошло предварительные и периодические осмотры сотрудники </a:t>
            </a:r>
            <a:r>
              <a:rPr lang="ru-RU" sz="1400" dirty="0" smtClean="0">
                <a:solidFill>
                  <a:srgbClr val="002060"/>
                </a:solidFill>
              </a:rPr>
              <a:t>НЛМК по </a:t>
            </a:r>
            <a:r>
              <a:rPr lang="ru-RU" sz="1400" b="1" dirty="0" smtClean="0">
                <a:solidFill>
                  <a:srgbClr val="002060"/>
                </a:solidFill>
              </a:rPr>
              <a:t>направлению ОАО «НЛМК» 1460 чел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6" name="Picture 4" descr="https://ufirms.ru/wp-content/uploads/2014/12/Rabota_CHelyabinskaya-obla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9" y="2342432"/>
            <a:ext cx="2708679" cy="208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0339" y="4423890"/>
            <a:ext cx="2708679" cy="851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>
                <a:solidFill>
                  <a:srgbClr val="002060"/>
                </a:solidFill>
              </a:rPr>
              <a:t>Используется исследование карбодефицитного трансферрина, ХТИ с </a:t>
            </a:r>
            <a:r>
              <a:rPr lang="ru-RU" sz="1100" dirty="0" smtClean="0">
                <a:solidFill>
                  <a:srgbClr val="002060"/>
                </a:solidFill>
              </a:rPr>
              <a:t>определением </a:t>
            </a:r>
            <a:r>
              <a:rPr lang="ru-RU" sz="1100" dirty="0">
                <a:solidFill>
                  <a:srgbClr val="002060"/>
                </a:solidFill>
              </a:rPr>
              <a:t>новых наркотиков и потенциально </a:t>
            </a:r>
            <a:r>
              <a:rPr lang="ru-RU" sz="1200" dirty="0">
                <a:solidFill>
                  <a:srgbClr val="002060"/>
                </a:solidFill>
              </a:rPr>
              <a:t>опасных ПАВ.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0339" y="5275384"/>
            <a:ext cx="2699887" cy="14946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-Здоровы 1417 чел.-97%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-Избегают обследования 4 чел.-0,3%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-Выявлено заболеваний -21 чел.-1,5% (4- алкоголизм, 1- наркомания)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-Вредные последствия потребления алкоголя-13 чел.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- Вредные последствия потребления наркотиков- 3 чел.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32366" y="5926009"/>
            <a:ext cx="3631474" cy="844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sz="1200" b="1" smtClean="0">
                <a:solidFill>
                  <a:srgbClr val="002060"/>
                </a:solidFill>
              </a:rPr>
              <a:t>-Выявлено </a:t>
            </a:r>
            <a:r>
              <a:rPr lang="ru-RU" sz="1200" b="1" dirty="0" smtClean="0">
                <a:solidFill>
                  <a:srgbClr val="002060"/>
                </a:solidFill>
              </a:rPr>
              <a:t>факторов риска- 22 чел. – 1,5%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z</a:t>
            </a:r>
            <a:r>
              <a:rPr lang="en-US" sz="1200" b="1" dirty="0" smtClean="0">
                <a:solidFill>
                  <a:srgbClr val="002060"/>
                </a:solidFill>
              </a:rPr>
              <a:t>72</a:t>
            </a:r>
            <a:r>
              <a:rPr lang="ru-RU" sz="1200" b="1" dirty="0" smtClean="0">
                <a:solidFill>
                  <a:srgbClr val="002060"/>
                </a:solidFill>
              </a:rPr>
              <a:t>.</a:t>
            </a:r>
            <a:r>
              <a:rPr lang="en-US" sz="1200" b="1" dirty="0" smtClean="0">
                <a:solidFill>
                  <a:srgbClr val="002060"/>
                </a:solidFill>
              </a:rPr>
              <a:t>1</a:t>
            </a:r>
            <a:r>
              <a:rPr lang="ru-RU" sz="1200" b="1" dirty="0" smtClean="0">
                <a:solidFill>
                  <a:srgbClr val="002060"/>
                </a:solidFill>
              </a:rPr>
              <a:t>.-злоупотребление алкоголем-20 чел.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z</a:t>
            </a:r>
            <a:r>
              <a:rPr lang="en-US" sz="1200" b="1" dirty="0" smtClean="0">
                <a:solidFill>
                  <a:srgbClr val="002060"/>
                </a:solidFill>
              </a:rPr>
              <a:t>72</a:t>
            </a:r>
            <a:r>
              <a:rPr lang="ru-RU" sz="1200" b="1" dirty="0" smtClean="0">
                <a:solidFill>
                  <a:srgbClr val="002060"/>
                </a:solidFill>
              </a:rPr>
              <a:t>.2.- потребление наркотиков-2 чел.</a:t>
            </a:r>
          </a:p>
        </p:txBody>
      </p:sp>
    </p:spTree>
    <p:extLst>
      <p:ext uri="{BB962C8B-B14F-4D97-AF65-F5344CB8AC3E}">
        <p14:creationId xmlns:p14="http://schemas.microsoft.com/office/powerpoint/2010/main" val="14247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Содержание комплексной профилактической программы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50704" cy="5162252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Осмотр наркологом  ежемесячно в течение 1 года 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Ежеквартальное обследование </a:t>
            </a:r>
            <a:r>
              <a:rPr lang="en-US" sz="2000" dirty="0" smtClean="0"/>
              <a:t>CDT</a:t>
            </a:r>
            <a:r>
              <a:rPr lang="ru-RU" sz="2000" dirty="0" smtClean="0"/>
              <a:t> и на наркотики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Индивидуальное консультирование психологом  и психологическая диагностика   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Групповая психологическая коррекция  с программой тренингов согласно  личностным особенностям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44330586"/>
      </p:ext>
    </p:extLst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98776" cy="11620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Заинтересованность работодателя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528392" cy="530626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ru-RU" sz="1800" b="1" dirty="0" smtClean="0"/>
              <a:t>Сохранение  интеллектуального потенциала   персонала </a:t>
            </a:r>
          </a:p>
          <a:p>
            <a:pPr marL="342900" indent="-342900">
              <a:buAutoNum type="arabicPeriod"/>
            </a:pPr>
            <a:r>
              <a:rPr lang="ru-RU" sz="1800" b="1" dirty="0" smtClean="0"/>
              <a:t>Снижение убытков вследствие временной нетрудоспособности </a:t>
            </a:r>
          </a:p>
          <a:p>
            <a:pPr marL="342900" indent="-342900">
              <a:buAutoNum type="arabicPeriod"/>
            </a:pPr>
            <a:r>
              <a:rPr lang="ru-RU" sz="1800" b="1" dirty="0" smtClean="0"/>
              <a:t> Снижение убытков вследствие производственного травматизма и смертности </a:t>
            </a:r>
          </a:p>
          <a:p>
            <a:pPr marL="342900" indent="-342900">
              <a:buAutoNum type="arabicPeriod"/>
            </a:pPr>
            <a:r>
              <a:rPr lang="ru-RU" sz="1800" b="1" dirty="0" smtClean="0"/>
              <a:t>Уменьшение затрат на подготовку и переподготовку персонала </a:t>
            </a:r>
          </a:p>
          <a:p>
            <a:pPr marL="342900" indent="-342900">
              <a:buAutoNum type="arabicPeriod"/>
            </a:pPr>
            <a:r>
              <a:rPr lang="ru-RU" sz="1800" b="1" dirty="0" smtClean="0"/>
              <a:t>Сохранение кадров без  стигматизации  </a:t>
            </a:r>
          </a:p>
          <a:p>
            <a:pPr marL="342900" indent="-342900">
              <a:buAutoNum type="arabicPeriod"/>
            </a:pPr>
            <a:r>
              <a:rPr lang="ru-RU" sz="1800" b="1" dirty="0" smtClean="0"/>
              <a:t>Снижение количества правонарушений на производстве </a:t>
            </a:r>
          </a:p>
          <a:p>
            <a:pPr marL="342900" indent="-342900">
              <a:buAutoNum type="arabicPeriod"/>
            </a:pPr>
            <a:r>
              <a:rPr lang="ru-RU" sz="1800" b="1" dirty="0" smtClean="0"/>
              <a:t>Повышение качества выполняемых работ и производственной дисциплины </a:t>
            </a:r>
          </a:p>
          <a:p>
            <a:pPr marL="342900" indent="-342900"/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34422"/>
            <a:ext cx="5111750" cy="393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1810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3643220" cy="6899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ОБУЧЕНИЕ</a:t>
            </a:r>
            <a:endParaRPr lang="ru-RU" sz="2400" b="1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82597" y="1329471"/>
            <a:ext cx="3392639" cy="82391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Специалистов  и волонтеров </a:t>
            </a:r>
            <a:r>
              <a:rPr lang="ru-RU" b="0" dirty="0" smtClean="0">
                <a:solidFill>
                  <a:schemeClr val="tx1"/>
                </a:solidFill>
              </a:rPr>
              <a:t>посредством методов: 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29843" y="2303584"/>
            <a:ext cx="3498147" cy="4268687"/>
          </a:xfr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Лекций и практических занятий</a:t>
            </a:r>
          </a:p>
          <a:p>
            <a:r>
              <a:rPr lang="ru-RU" dirty="0" smtClean="0"/>
              <a:t>Обучающие семинары</a:t>
            </a:r>
          </a:p>
          <a:p>
            <a:r>
              <a:rPr lang="ru-RU" dirty="0" smtClean="0"/>
              <a:t>Обучающие тренинги  по  формированию профессиональных навыков мотивации на отказ от потребления ПАВ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55528" y="1347055"/>
            <a:ext cx="3640015" cy="82391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Пациентов группы </a:t>
            </a:r>
            <a:r>
              <a:rPr lang="ru-RU" dirty="0" smtClean="0">
                <a:solidFill>
                  <a:schemeClr val="tx1"/>
                </a:solidFill>
              </a:rPr>
              <a:t>риска </a:t>
            </a:r>
            <a:r>
              <a:rPr lang="ru-RU" b="0" dirty="0" smtClean="0">
                <a:solidFill>
                  <a:schemeClr val="tx1"/>
                </a:solidFill>
              </a:rPr>
              <a:t>посредством методов: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643438" y="2303584"/>
            <a:ext cx="3731236" cy="4268687"/>
          </a:xfr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Консультации</a:t>
            </a:r>
          </a:p>
          <a:p>
            <a:r>
              <a:rPr lang="ru-RU" dirty="0" smtClean="0"/>
              <a:t>Профилактические Школы пациентов </a:t>
            </a:r>
          </a:p>
          <a:p>
            <a:r>
              <a:rPr lang="ru-RU" dirty="0" smtClean="0"/>
              <a:t>Профилактические Школы для родственников пациентов</a:t>
            </a:r>
          </a:p>
          <a:p>
            <a:r>
              <a:rPr lang="ru-RU" dirty="0" smtClean="0"/>
              <a:t>Тренинги по формированию профилактических навыков</a:t>
            </a: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9735" cy="620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9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864096"/>
          </a:xfrm>
        </p:spPr>
        <p:txBody>
          <a:bodyPr>
            <a:normAutofit/>
          </a:bodyPr>
          <a:lstStyle/>
          <a:p>
            <a:r>
              <a:rPr lang="ru-RU" altLang="ru-RU" sz="1600" b="1" dirty="0" smtClean="0">
                <a:latin typeface="Arial" pitchFamily="34" charset="0"/>
                <a:ea typeface="+mn-ea"/>
                <a:cs typeface="Arial" pitchFamily="34" charset="0"/>
              </a:rPr>
              <a:t>ДИНАМИКА ОБЩЕЙ ЗАБОЛЕВАЕМОСТИ НАРКОМАНИЕЙ  И ПАГУБНОГО УПОТРЕБЛЕНИЯ НАРКОТИКОВ (на 100 000 нас.)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1196752"/>
          <a:ext cx="828092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0039" y="6471733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FFA15811-DB77-484B-B1DC-374DB8D40FB3}" type="slidenum">
              <a:rPr lang="ru-RU" b="1">
                <a:solidFill>
                  <a:schemeClr val="tx1"/>
                </a:solidFill>
              </a:rPr>
              <a:pPr/>
              <a:t>3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9735" cy="620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5536" y="5733256"/>
            <a:ext cx="8496944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Общее число зарегистрированных государственной наркологической службой потребителей наркотиков (включая больных наркоманией и лиц с пагубным употреблением) в 2016 г. составило </a:t>
            </a:r>
            <a:r>
              <a:rPr lang="ru-RU" b="1" dirty="0" smtClean="0">
                <a:solidFill>
                  <a:srgbClr val="C00000"/>
                </a:solidFill>
              </a:rPr>
              <a:t>     495 982 человек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63675"/>
          </a:xfrm>
        </p:spPr>
        <p:txBody>
          <a:bodyPr>
            <a:normAutofit fontScale="90000"/>
          </a:bodyPr>
          <a:lstStyle/>
          <a:p>
            <a:pPr algn="r"/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>			</a:t>
            </a:r>
            <a:r>
              <a:rPr lang="ru-RU" sz="2200" dirty="0" smtClean="0"/>
              <a:t>Ответственному </a:t>
            </a:r>
            <a:r>
              <a:rPr lang="ru-RU" sz="2200" dirty="0"/>
              <a:t>секретарю</a:t>
            </a:r>
            <a:br>
              <a:rPr lang="ru-RU" sz="2200" dirty="0"/>
            </a:br>
            <a:r>
              <a:rPr lang="ru-RU" sz="2200" dirty="0"/>
              <a:t>                                                                                Парламентской Ассамблеи</a:t>
            </a:r>
            <a:br>
              <a:rPr lang="ru-RU" sz="2200" dirty="0"/>
            </a:br>
            <a:r>
              <a:rPr lang="ru-RU" sz="2200" dirty="0"/>
              <a:t>                                                                                Организации Договора о</a:t>
            </a:r>
            <a:br>
              <a:rPr lang="ru-RU" sz="2200" dirty="0"/>
            </a:br>
            <a:r>
              <a:rPr lang="ru-RU" sz="2200" dirty="0"/>
              <a:t>                                                                                коллективной безопасности</a:t>
            </a:r>
            <a:br>
              <a:rPr lang="ru-RU" sz="2200" dirty="0"/>
            </a:br>
            <a:r>
              <a:rPr lang="ru-RU" sz="2200" dirty="0"/>
              <a:t>                                                                  </a:t>
            </a:r>
            <a:r>
              <a:rPr lang="ru-RU" sz="2200" dirty="0" smtClean="0"/>
              <a:t>  П.П. Рябухину</a:t>
            </a:r>
            <a:br>
              <a:rPr lang="ru-RU" sz="2200" dirty="0" smtClean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501317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2900" dirty="0"/>
          </a:p>
          <a:p>
            <a:pPr marL="0" indent="0" algn="ctr">
              <a:buNone/>
            </a:pPr>
            <a:r>
              <a:rPr lang="ru-RU" sz="2900" dirty="0" smtClean="0"/>
              <a:t>Уважаемый </a:t>
            </a:r>
            <a:r>
              <a:rPr lang="ru-RU" sz="2900" dirty="0"/>
              <a:t>Петр </a:t>
            </a:r>
            <a:r>
              <a:rPr lang="ru-RU" sz="2900" dirty="0" smtClean="0"/>
              <a:t>Павлович!</a:t>
            </a:r>
            <a:endParaRPr lang="ru-RU" sz="2900" dirty="0"/>
          </a:p>
          <a:p>
            <a:pPr marL="0" indent="0">
              <a:buNone/>
            </a:pPr>
            <a:r>
              <a:rPr lang="ru-RU" sz="2900" dirty="0" smtClean="0"/>
              <a:t>	Во </a:t>
            </a:r>
            <a:r>
              <a:rPr lang="ru-RU" sz="2900" dirty="0"/>
              <a:t>исполнение п. 8 Протокола Координационного совещания главных наркологов государств – членов Организации Договора о коллективной безопасности (ОДКБ) от 28 мая 2016 года (прилагается) просим Вас рассмотреть возможность включения в Программу деятельности Парламентской Ассамблеи ОДКБ по сближению и гармонизации национального законодательства государств – членов ОДКБ на 2016 – 2020 годы разработку модельного закона «Об оказании наркологической помощи и профилактике зависимого поведения».</a:t>
            </a:r>
          </a:p>
          <a:p>
            <a:pPr marL="0" indent="0">
              <a:buNone/>
            </a:pPr>
            <a:endParaRPr lang="ru-RU" sz="2900" dirty="0"/>
          </a:p>
          <a:p>
            <a:pPr marL="0" indent="0">
              <a:buNone/>
            </a:pPr>
            <a:r>
              <a:rPr lang="ru-RU" sz="2900" dirty="0"/>
              <a:t>Председатель Координационного совещания </a:t>
            </a:r>
          </a:p>
          <a:p>
            <a:pPr marL="0" indent="0">
              <a:buNone/>
            </a:pPr>
            <a:r>
              <a:rPr lang="ru-RU" sz="2900" dirty="0"/>
              <a:t>Главных наркологов государств – членов ОДКБ,</a:t>
            </a:r>
          </a:p>
          <a:p>
            <a:pPr marL="0" indent="0">
              <a:buNone/>
            </a:pPr>
            <a:r>
              <a:rPr lang="ru-RU" sz="2900" dirty="0"/>
              <a:t>Главный нарколог Минздрава России                        </a:t>
            </a:r>
            <a:r>
              <a:rPr lang="ru-RU" sz="2900" dirty="0" smtClean="0"/>
              <a:t>                        </a:t>
            </a:r>
            <a:r>
              <a:rPr lang="ru-RU" sz="2900" dirty="0"/>
              <a:t>Е.А. </a:t>
            </a:r>
            <a:r>
              <a:rPr lang="ru-RU" sz="2900" dirty="0" err="1"/>
              <a:t>Брюн</a:t>
            </a:r>
            <a:endParaRPr lang="ru-RU" sz="29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B504B-E6B8-4416-90E9-A8E2568F04E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135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Благодарю</a:t>
            </a:r>
            <a:endParaRPr lang="ru-RU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За внимание!</a:t>
            </a:r>
            <a:endParaRPr lang="ru-RU" sz="4400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B504B-E6B8-4416-90E9-A8E2568F04E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59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136904" cy="936104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РАСПРОСТРАНЕННОСТЬ ВИЧ-ИНФЕКЦИИ СРЕДИ ПОТРЕБИТЕЛЕЙ ИНЪЕКЦИОННЫХ НАРКОТИКОВ  (ПИН), ЗАРЕГИСТРИРОВАННЫХ НАРКОЛОГИЧЕСКОЙ СЛУЖБОЙ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251520" y="2276872"/>
          <a:ext cx="8496949" cy="2116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507"/>
                <a:gridCol w="902784"/>
                <a:gridCol w="902784"/>
                <a:gridCol w="1031752"/>
                <a:gridCol w="902784"/>
                <a:gridCol w="902784"/>
                <a:gridCol w="895277"/>
                <a:gridCol w="895277"/>
              </a:tblGrid>
              <a:tr h="356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Категория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2010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2011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2012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2013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2014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2015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879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Число </a:t>
                      </a: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ВИЧ позитивных </a:t>
                      </a: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ПИН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56486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57125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57833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59549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62497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63121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63900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879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Доля </a:t>
                      </a: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ВИЧ позитивных </a:t>
                      </a: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среди ПИН (%)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14,4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15,1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/>
                        <a:t>16,0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17,3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19,9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21,2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24,3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5013176"/>
            <a:ext cx="8424936" cy="108012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</a:t>
            </a:r>
            <a:r>
              <a:rPr lang="ru-RU" sz="2000" dirty="0" smtClean="0"/>
              <a:t>Из общего числа потребителей наркотиков (495 982) в 2016 г. </a:t>
            </a:r>
            <a:r>
              <a:rPr lang="ru-RU" sz="2000" b="1" dirty="0" smtClean="0">
                <a:solidFill>
                  <a:srgbClr val="C00000"/>
                </a:solidFill>
              </a:rPr>
              <a:t>262 924 </a:t>
            </a:r>
            <a:r>
              <a:rPr lang="ru-RU" sz="2000" dirty="0" smtClean="0"/>
              <a:t>человек </a:t>
            </a:r>
            <a:r>
              <a:rPr lang="ru-RU" sz="2000" b="1" dirty="0" smtClean="0"/>
              <a:t>употребляли наркотики инъекционным </a:t>
            </a:r>
            <a:r>
              <a:rPr lang="ru-RU" sz="2000" dirty="0" smtClean="0"/>
              <a:t>способом </a:t>
            </a:r>
            <a:r>
              <a:rPr lang="ru-RU" sz="2000" b="1" dirty="0" smtClean="0">
                <a:solidFill>
                  <a:srgbClr val="C00000"/>
                </a:solidFill>
              </a:rPr>
              <a:t>(53%)</a:t>
            </a:r>
            <a:r>
              <a:rPr lang="ru-RU" sz="2000" dirty="0" smtClean="0"/>
              <a:t>.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9735" cy="620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9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Распределение зарегистрированных больных наркоманией по полу и возрасту в Российской Федерации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в 2015 году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возраст наркомания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628800"/>
            <a:ext cx="2952328" cy="234992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Рисунок 6" descr="таблица возрас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933056"/>
            <a:ext cx="4176464" cy="7920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5445224"/>
            <a:ext cx="8064896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Среди больных наркоманией  больше доля мужчин и преобладает возрастная группа 20-39 лет. 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10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67544" y="1484784"/>
          <a:ext cx="3672408" cy="298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19735" cy="620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Структура общей заболеваемости наркоманией в России в 2015 году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F6A19-187B-4486-9E03-7AF975127CF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9735" cy="620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773086" y="1779576"/>
          <a:ext cx="7929618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755576" y="404664"/>
            <a:ext cx="81794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</a:rPr>
              <a:t>Характеристика </a:t>
            </a:r>
            <a:r>
              <a:rPr lang="ru-RU" sz="2000" b="1" dirty="0" smtClean="0">
                <a:latin typeface="Arial" pitchFamily="34" charset="0"/>
              </a:rPr>
              <a:t>уровней </a:t>
            </a:r>
            <a:r>
              <a:rPr lang="ru-RU" sz="2000" b="1" dirty="0">
                <a:latin typeface="Arial" pitchFamily="34" charset="0"/>
              </a:rPr>
              <a:t>развития оказания наркологической помощи в России на современном этапе</a:t>
            </a:r>
            <a:endParaRPr lang="ru-RU" sz="2000" dirty="0">
              <a:latin typeface="Arial" pitchFamily="34" charset="0"/>
            </a:endParaRPr>
          </a:p>
        </p:txBody>
      </p:sp>
      <p:sp>
        <p:nvSpPr>
          <p:cNvPr id="2355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96E1FD-21C2-479B-9C6F-D5AF5182FCF6}" type="slidenum">
              <a:rPr lang="ru-RU" smtClean="0"/>
              <a:pPr/>
              <a:t>6</a:t>
            </a:fld>
            <a:endParaRPr lang="ru-RU" smtClean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19735" cy="620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0"/>
            <a:ext cx="86764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500" b="1" dirty="0" smtClean="0">
                <a:latin typeface="Arial" pitchFamily="34" charset="0"/>
              </a:rPr>
              <a:t>В РОССИЙСКОЙ ФЕДЕРАЦИИ РАЗРАБОТАН И ВНЕДРЕН В ПРАКТИКУ </a:t>
            </a:r>
          </a:p>
          <a:p>
            <a:pPr algn="ctr"/>
            <a:r>
              <a:rPr lang="ru-RU" altLang="ru-RU" sz="1500" b="1" dirty="0" smtClean="0">
                <a:latin typeface="Arial" pitchFamily="34" charset="0"/>
              </a:rPr>
              <a:t>ПОЛНЫЙ ЦИКЛ ОКАЗАНИЯ СПЕЦИАЛИЗИРОВАННОЙ ПОМОЩИ </a:t>
            </a:r>
          </a:p>
          <a:p>
            <a:pPr algn="ctr"/>
            <a:r>
              <a:rPr lang="ru-RU" altLang="ru-RU" sz="1500" b="1" dirty="0" smtClean="0">
                <a:latin typeface="Arial" pitchFamily="34" charset="0"/>
              </a:rPr>
              <a:t>БОЛЬНЫМ НАРКОЛОГИЧЕСКОГО ПРОФИЛЯ </a:t>
            </a:r>
            <a:r>
              <a:rPr lang="ru-RU" altLang="ru-RU" sz="1400" b="1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539552" y="1556792"/>
          <a:ext cx="8208912" cy="4752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5811-DB77-484B-B1DC-374DB8D40FB3}" type="slidenum">
              <a:rPr lang="ru-RU" b="1" smtClean="0">
                <a:solidFill>
                  <a:schemeClr val="tx1"/>
                </a:solidFill>
              </a:rPr>
              <a:pPr/>
              <a:t>7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19735" cy="620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defTabSz="957263"/>
            <a:endParaRPr lang="ru-RU" sz="1300">
              <a:solidFill>
                <a:schemeClr val="bg1"/>
              </a:solidFill>
              <a:latin typeface="Helios"/>
            </a:endParaRPr>
          </a:p>
        </p:txBody>
      </p:sp>
      <p:sp>
        <p:nvSpPr>
          <p:cNvPr id="6147" name="Прямоугольник 13"/>
          <p:cNvSpPr>
            <a:spLocks noChangeArrowheads="1"/>
          </p:cNvSpPr>
          <p:nvPr/>
        </p:nvSpPr>
        <p:spPr bwMode="auto">
          <a:xfrm>
            <a:off x="323850" y="0"/>
            <a:ext cx="8424863" cy="6477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/>
            <a:r>
              <a:rPr lang="ru-RU" sz="1600" b="1" dirty="0">
                <a:latin typeface="Arial" pitchFamily="34" charset="0"/>
              </a:rPr>
              <a:t>Система оказания наркологической помощи в Российской Федерации</a:t>
            </a:r>
          </a:p>
        </p:txBody>
      </p:sp>
      <p:sp>
        <p:nvSpPr>
          <p:cNvPr id="10244" name="Прямоугольник 13"/>
          <p:cNvSpPr>
            <a:spLocks noChangeArrowheads="1"/>
          </p:cNvSpPr>
          <p:nvPr/>
        </p:nvSpPr>
        <p:spPr bwMode="auto">
          <a:xfrm>
            <a:off x="539552" y="1700808"/>
            <a:ext cx="1871662" cy="865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5782" tIns="47891" rIns="95782" bIns="47891" anchor="ctr"/>
          <a:lstStyle/>
          <a:p>
            <a:pPr marL="177800" indent="-177800" algn="ctr">
              <a:defRPr/>
            </a:pPr>
            <a:r>
              <a:rPr lang="ru-RU" sz="1200" b="1" dirty="0">
                <a:latin typeface="Arial" pitchFamily="34" charset="0"/>
              </a:rPr>
              <a:t>Кафедры наркологии в медицинских институтах</a:t>
            </a:r>
          </a:p>
        </p:txBody>
      </p:sp>
      <p:sp>
        <p:nvSpPr>
          <p:cNvPr id="10245" name="Прямоугольник 13"/>
          <p:cNvSpPr>
            <a:spLocks noChangeArrowheads="1"/>
          </p:cNvSpPr>
          <p:nvPr/>
        </p:nvSpPr>
        <p:spPr bwMode="auto">
          <a:xfrm>
            <a:off x="6948264" y="1700808"/>
            <a:ext cx="1944688" cy="865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5782" tIns="47891" rIns="95782" bIns="47891" anchor="ctr"/>
          <a:lstStyle/>
          <a:p>
            <a:pPr marL="177800" indent="-177800" algn="ctr">
              <a:defRPr/>
            </a:pPr>
            <a:r>
              <a:rPr lang="ru-RU" sz="1200" b="1" dirty="0">
                <a:latin typeface="Arial" pitchFamily="34" charset="0"/>
              </a:rPr>
              <a:t>Федеральное учреждение «НИИ наркологии ФМИЦПН им. В.П. Сербского» </a:t>
            </a:r>
          </a:p>
        </p:txBody>
      </p:sp>
      <p:sp>
        <p:nvSpPr>
          <p:cNvPr id="10246" name="Прямоугольник 13"/>
          <p:cNvSpPr>
            <a:spLocks noChangeArrowheads="1"/>
          </p:cNvSpPr>
          <p:nvPr/>
        </p:nvSpPr>
        <p:spPr bwMode="auto">
          <a:xfrm>
            <a:off x="2483768" y="1700808"/>
            <a:ext cx="2089150" cy="865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5782" tIns="47891" rIns="95782" bIns="47891" anchor="ctr"/>
          <a:lstStyle/>
          <a:p>
            <a:pPr marL="177800" indent="-177800" algn="ctr">
              <a:defRPr/>
            </a:pPr>
            <a:r>
              <a:rPr lang="ru-RU" sz="1200" b="1" dirty="0">
                <a:latin typeface="Arial" pitchFamily="34" charset="0"/>
              </a:rPr>
              <a:t>Главный нарколог при </a:t>
            </a:r>
            <a:r>
              <a:rPr lang="ru-RU" sz="1200" b="1" dirty="0" smtClean="0">
                <a:latin typeface="Arial" pitchFamily="34" charset="0"/>
              </a:rPr>
              <a:t>Минздраве России</a:t>
            </a:r>
            <a:endParaRPr lang="ru-RU" sz="1200" b="1" dirty="0">
              <a:latin typeface="Arial" pitchFamily="34" charset="0"/>
            </a:endParaRPr>
          </a:p>
        </p:txBody>
      </p:sp>
      <p:sp>
        <p:nvSpPr>
          <p:cNvPr id="6151" name="Прямоугольник 13"/>
          <p:cNvSpPr>
            <a:spLocks noChangeArrowheads="1"/>
          </p:cNvSpPr>
          <p:nvPr/>
        </p:nvSpPr>
        <p:spPr bwMode="auto">
          <a:xfrm>
            <a:off x="285750" y="1196975"/>
            <a:ext cx="8534400" cy="5048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/>
            <a:r>
              <a:rPr lang="ru-RU" sz="1600" b="1" dirty="0">
                <a:latin typeface="Arial" pitchFamily="34" charset="0"/>
              </a:rPr>
              <a:t>МИНИСТЕРСТВО </a:t>
            </a:r>
            <a:r>
              <a:rPr lang="ru-RU" sz="1600" b="1" dirty="0" smtClean="0">
                <a:latin typeface="Arial" pitchFamily="34" charset="0"/>
              </a:rPr>
              <a:t>ЗДРАВООХРАНЕНИЯ </a:t>
            </a:r>
            <a:r>
              <a:rPr lang="ru-RU" sz="1600" b="1" dirty="0">
                <a:latin typeface="Arial" pitchFamily="34" charset="0"/>
              </a:rPr>
              <a:t>РОССИИ</a:t>
            </a:r>
          </a:p>
        </p:txBody>
      </p:sp>
      <p:sp>
        <p:nvSpPr>
          <p:cNvPr id="6152" name="Прямоугольник 13"/>
          <p:cNvSpPr>
            <a:spLocks noChangeArrowheads="1"/>
          </p:cNvSpPr>
          <p:nvPr/>
        </p:nvSpPr>
        <p:spPr bwMode="auto">
          <a:xfrm>
            <a:off x="467544" y="3861048"/>
            <a:ext cx="8351837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2" tIns="47891" rIns="95782" bIns="47891" anchor="ctr"/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Главные наркологи регионов России (федеральных округов)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9" name="Прямоугольник 13"/>
          <p:cNvSpPr>
            <a:spLocks noChangeArrowheads="1"/>
          </p:cNvSpPr>
          <p:nvPr/>
        </p:nvSpPr>
        <p:spPr bwMode="auto">
          <a:xfrm>
            <a:off x="467544" y="2924944"/>
            <a:ext cx="8351837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1600" b="1" dirty="0">
                <a:latin typeface="Arial" pitchFamily="34" charset="0"/>
              </a:rPr>
              <a:t>РЕГИОНАЛЬНЫЙ УРОВЕНЬ</a:t>
            </a:r>
          </a:p>
        </p:txBody>
      </p:sp>
      <p:sp>
        <p:nvSpPr>
          <p:cNvPr id="10250" name="Прямоугольник 13"/>
          <p:cNvSpPr>
            <a:spLocks noChangeArrowheads="1"/>
          </p:cNvSpPr>
          <p:nvPr/>
        </p:nvSpPr>
        <p:spPr bwMode="auto">
          <a:xfrm>
            <a:off x="4644008" y="1700808"/>
            <a:ext cx="2143125" cy="865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5782" tIns="47891" rIns="95782" bIns="47891" anchor="ctr"/>
          <a:lstStyle/>
          <a:p>
            <a:pPr marL="177800" indent="-177800" algn="ctr">
              <a:defRPr/>
            </a:pPr>
            <a:r>
              <a:rPr lang="ru-RU" sz="1200" b="1" dirty="0">
                <a:latin typeface="Arial" pitchFamily="34" charset="0"/>
              </a:rPr>
              <a:t>Кафедры наркологии в системе последипломного образования</a:t>
            </a:r>
          </a:p>
        </p:txBody>
      </p:sp>
      <p:sp>
        <p:nvSpPr>
          <p:cNvPr id="10251" name="Прямоугольник 13"/>
          <p:cNvSpPr>
            <a:spLocks noChangeArrowheads="1"/>
          </p:cNvSpPr>
          <p:nvPr/>
        </p:nvSpPr>
        <p:spPr bwMode="auto">
          <a:xfrm>
            <a:off x="468313" y="765175"/>
            <a:ext cx="8351837" cy="3603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1600" b="1" dirty="0">
                <a:latin typeface="Arial" pitchFamily="34" charset="0"/>
              </a:rPr>
              <a:t>ФЕДЕРАЛЬНЫЙ УРОВЕНЬ</a:t>
            </a:r>
          </a:p>
        </p:txBody>
      </p:sp>
      <p:sp>
        <p:nvSpPr>
          <p:cNvPr id="6156" name="Прямоугольник 13"/>
          <p:cNvSpPr>
            <a:spLocks noChangeArrowheads="1"/>
          </p:cNvSpPr>
          <p:nvPr/>
        </p:nvSpPr>
        <p:spPr bwMode="auto">
          <a:xfrm>
            <a:off x="467544" y="4509120"/>
            <a:ext cx="8351837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2" tIns="47891" rIns="95782" bIns="47891" anchor="ctr"/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latin typeface="Arial" pitchFamily="34" charset="0"/>
              </a:rPr>
              <a:t>Республиканские и региональные наркологические учреждения</a:t>
            </a:r>
          </a:p>
        </p:txBody>
      </p:sp>
      <p:sp>
        <p:nvSpPr>
          <p:cNvPr id="6157" name="Прямоугольник 13"/>
          <p:cNvSpPr>
            <a:spLocks noChangeArrowheads="1"/>
          </p:cNvSpPr>
          <p:nvPr/>
        </p:nvSpPr>
        <p:spPr bwMode="auto">
          <a:xfrm>
            <a:off x="467544" y="5229200"/>
            <a:ext cx="2159000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2" tIns="47891" rIns="95782" bIns="47891" anchor="ctr"/>
          <a:lstStyle/>
          <a:p>
            <a:pPr marL="177800" indent="-177800" algn="ctr"/>
            <a:r>
              <a:rPr lang="ru-RU" sz="1600" b="1" dirty="0">
                <a:latin typeface="Arial" pitchFamily="34" charset="0"/>
              </a:rPr>
              <a:t>Наркологические диспансеры</a:t>
            </a:r>
          </a:p>
        </p:txBody>
      </p:sp>
      <p:sp>
        <p:nvSpPr>
          <p:cNvPr id="6158" name="Прямоугольник 13"/>
          <p:cNvSpPr>
            <a:spLocks noChangeArrowheads="1"/>
          </p:cNvSpPr>
          <p:nvPr/>
        </p:nvSpPr>
        <p:spPr bwMode="auto">
          <a:xfrm>
            <a:off x="3419872" y="5229200"/>
            <a:ext cx="2159000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2" tIns="47891" rIns="95782" bIns="47891" anchor="ctr"/>
          <a:lstStyle/>
          <a:p>
            <a:pPr marL="177800" indent="-177800" algn="ctr"/>
            <a:r>
              <a:rPr lang="ru-RU" sz="1600" b="1" dirty="0">
                <a:latin typeface="Arial" pitchFamily="34" charset="0"/>
              </a:rPr>
              <a:t>Наркологические стационары</a:t>
            </a:r>
          </a:p>
          <a:p>
            <a:pPr marL="177800" indent="-177800" algn="ctr"/>
            <a:endParaRPr lang="ru-RU" sz="1400" b="1" dirty="0">
              <a:latin typeface="Arial" pitchFamily="34" charset="0"/>
            </a:endParaRPr>
          </a:p>
        </p:txBody>
      </p:sp>
      <p:sp>
        <p:nvSpPr>
          <p:cNvPr id="6159" name="Прямоугольник 13"/>
          <p:cNvSpPr>
            <a:spLocks noChangeArrowheads="1"/>
          </p:cNvSpPr>
          <p:nvPr/>
        </p:nvSpPr>
        <p:spPr bwMode="auto">
          <a:xfrm>
            <a:off x="6228184" y="5229200"/>
            <a:ext cx="2447925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2" tIns="47891" rIns="95782" bIns="47891" anchor="ctr"/>
          <a:lstStyle/>
          <a:p>
            <a:pPr marL="177800" indent="-177800" algn="ctr"/>
            <a:r>
              <a:rPr lang="ru-RU" sz="1600" b="1" dirty="0">
                <a:latin typeface="Arial" pitchFamily="34" charset="0"/>
              </a:rPr>
              <a:t>Наркологические реабилитационные центры </a:t>
            </a:r>
            <a:endParaRPr lang="ru-RU" sz="1400" b="1" dirty="0">
              <a:latin typeface="Arial" pitchFamily="34" charset="0"/>
            </a:endParaRPr>
          </a:p>
        </p:txBody>
      </p:sp>
      <p:sp>
        <p:nvSpPr>
          <p:cNvPr id="6160" name="Прямоугольник 13"/>
          <p:cNvSpPr>
            <a:spLocks noChangeArrowheads="1"/>
          </p:cNvSpPr>
          <p:nvPr/>
        </p:nvSpPr>
        <p:spPr bwMode="auto">
          <a:xfrm>
            <a:off x="467544" y="3501008"/>
            <a:ext cx="8351837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2" tIns="47891" rIns="95782" bIns="47891" anchor="ctr"/>
          <a:lstStyle/>
          <a:p>
            <a:pPr algn="ctr"/>
            <a:r>
              <a:rPr lang="ru-RU" sz="1600" b="1" dirty="0">
                <a:latin typeface="Arial" pitchFamily="34" charset="0"/>
              </a:rPr>
              <a:t>РЕГИОНАЛЬНЫЕ УПРАВЛЕНИЯ ЗДРАВООХРАНЕНИЕМ</a:t>
            </a: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9735" cy="620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18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5"/>
          <p:cNvSpPr>
            <a:spLocks noChangeArrowheads="1"/>
          </p:cNvSpPr>
          <p:nvPr/>
        </p:nvSpPr>
        <p:spPr bwMode="auto">
          <a:xfrm>
            <a:off x="0" y="116632"/>
            <a:ext cx="9144000" cy="93583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57263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57263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57263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57263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СОВЕРШЕНСТВОВАНИЕ СТРУКТУРЫ НАРКОЛОГИЧЕСКОЙ СЛУЖБЫ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СУБЪЕКТА РОССИЙСКОЙ ФЕДЕРАЦИИ</a:t>
            </a:r>
            <a:endParaRPr lang="en-US" alt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5650" y="0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1691680" y="1196752"/>
          <a:ext cx="716530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1691680" y="3140968"/>
          <a:ext cx="716530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1691680" y="5229200"/>
          <a:ext cx="396044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Овал 11"/>
          <p:cNvSpPr/>
          <p:nvPr/>
        </p:nvSpPr>
        <p:spPr>
          <a:xfrm>
            <a:off x="1619672" y="1124744"/>
            <a:ext cx="7272808" cy="3816424"/>
          </a:xfrm>
          <a:prstGeom prst="ellipse">
            <a:avLst/>
          </a:prstGeom>
          <a:noFill/>
          <a:ln w="6350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691680" y="5157192"/>
            <a:ext cx="3960440" cy="1584176"/>
          </a:xfrm>
          <a:prstGeom prst="ellipse">
            <a:avLst/>
          </a:prstGeom>
          <a:noFill/>
          <a:ln w="6350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1043608" y="1340768"/>
            <a:ext cx="576064" cy="28083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1043608" y="1340768"/>
            <a:ext cx="576064" cy="49685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4736" y="580526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Самостоятельные юридические лица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829813">
            <a:off x="5756723" y="5526072"/>
            <a:ext cx="720080" cy="360040"/>
          </a:xfrm>
          <a:prstGeom prst="leftArrow">
            <a:avLst>
              <a:gd name="adj1" fmla="val 50000"/>
              <a:gd name="adj2" fmla="val 5747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 rot="2764211">
            <a:off x="6319588" y="5145338"/>
            <a:ext cx="720080" cy="36004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430561" y="5647765"/>
            <a:ext cx="2592288" cy="1080120"/>
          </a:xfrm>
          <a:prstGeom prst="ellipse">
            <a:avLst/>
          </a:prstGeom>
          <a:noFill/>
          <a:ln w="63500"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075982" y="317232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Функциональное подчинение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691680" y="5661248"/>
            <a:ext cx="3960440" cy="1008112"/>
          </a:xfrm>
          <a:prstGeom prst="ellipse">
            <a:avLst/>
          </a:prstGeom>
          <a:noFill/>
          <a:ln w="63500">
            <a:solidFill>
              <a:schemeClr val="tx2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Картинки по запросу важно"/>
          <p:cNvPicPr>
            <a:picLocks noChangeAspect="1" noChangeArrowheads="1"/>
          </p:cNvPicPr>
          <p:nvPr/>
        </p:nvPicPr>
        <p:blipFill>
          <a:blip r:embed="rId18" cstate="print"/>
          <a:srcRect l="57644" t="10584" r="2666" b="7769"/>
          <a:stretch>
            <a:fillRect/>
          </a:stretch>
        </p:blipFill>
        <p:spPr bwMode="auto">
          <a:xfrm>
            <a:off x="1" y="5516220"/>
            <a:ext cx="1043607" cy="1341780"/>
          </a:xfrm>
          <a:prstGeom prst="rect">
            <a:avLst/>
          </a:prstGeom>
          <a:noFill/>
        </p:spPr>
      </p:pic>
      <p:sp>
        <p:nvSpPr>
          <p:cNvPr id="27" name="Овал 26"/>
          <p:cNvSpPr/>
          <p:nvPr/>
        </p:nvSpPr>
        <p:spPr>
          <a:xfrm>
            <a:off x="1691680" y="3140968"/>
            <a:ext cx="7200800" cy="1728192"/>
          </a:xfrm>
          <a:prstGeom prst="ellipse">
            <a:avLst/>
          </a:prstGeom>
          <a:noFill/>
          <a:ln w="63500">
            <a:solidFill>
              <a:schemeClr val="tx2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4902</TotalTime>
  <Words>1558</Words>
  <Application>Microsoft Macintosh PowerPoint</Application>
  <PresentationFormat>Экран (4:3)</PresentationFormat>
  <Paragraphs>369</Paragraphs>
  <Slides>32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Calibri</vt:lpstr>
      <vt:lpstr>Comic Sans MS</vt:lpstr>
      <vt:lpstr>Helios</vt:lpstr>
      <vt:lpstr>Times New Roman</vt:lpstr>
      <vt:lpstr>Verdana</vt:lpstr>
      <vt:lpstr>Wingdings</vt:lpstr>
      <vt:lpstr>Arial</vt:lpstr>
      <vt:lpstr>Тема Office</vt:lpstr>
      <vt:lpstr>Инновации наркологической помощи в Российской Федерации</vt:lpstr>
      <vt:lpstr>  ГОСУДАРСТВЕННАЯ АНТИНАРКОТИЧЕСКАЯ ПОЛИТИКА РОССИЙСКОЙ ФЕДЕРАЦИИ РЕГЛАМЕНТИРУЕТСЯ РАЗЛИЧНЫМИ НОРМАТИВНО-ПРАВОВЫМИ АКТАМИ (основные из них) </vt:lpstr>
      <vt:lpstr>ДИНАМИКА ОБЩЕЙ ЗАБОЛЕВАЕМОСТИ НАРКОМАНИЕЙ  И ПАГУБНОГО УПОТРЕБЛЕНИЯ НАРКОТИКОВ (на 100 000 нас.)</vt:lpstr>
      <vt:lpstr>Распределение зарегистрированных больных наркоманией по полу и возрасту в Российской Федерации в 2015 году</vt:lpstr>
      <vt:lpstr>Структура общей заболеваемости наркоманией в России в 2015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ВНУТРИВЕДОМСТВЕННОЕ ВЗАИМОДЕЙСТВИЕ</vt:lpstr>
      <vt:lpstr>Медико-генетический ПОДХОД К ПЕРСОНАЛИЗАЦИИ</vt:lpstr>
      <vt:lpstr>Презентация PowerPoint</vt:lpstr>
      <vt:lpstr>Компоненты медико-генетического консультирования В ПРОФИЛАКТИКЕ ЗАВИСИМОГО ПОВЕДЕНИЯ</vt:lpstr>
      <vt:lpstr>ПОЛЬЗА медико-генетического консультирования ДЛЯ ЛЮДЕЙ, ОБРАЩАЮЩИХСЯ ЗА ПОМОЩЬЮ</vt:lpstr>
      <vt:lpstr>ПРАКТИЧЕСКОЕ ПРИМЕНЕНИЕ</vt:lpstr>
      <vt:lpstr>Международный проект  «Изучение употребления алкоголя и других психоактивных веществ среди госпитализированных соматических больных»   </vt:lpstr>
      <vt:lpstr>Презентация PowerPoint</vt:lpstr>
      <vt:lpstr>Цель и предмет исследования:</vt:lpstr>
      <vt:lpstr>В отделениях городской клинической больницы №68 Департамента здравоохранения Москвы на 30 мая 2017 г.</vt:lpstr>
      <vt:lpstr>В Химико-токсикологическую лабораторию  "МНПЦ наркологии ДЗМ" на 30 мая 2017 г. </vt:lpstr>
      <vt:lpstr>МЕЖВЕДОМСТВЕННОЕ ВЗАИМОДЕЙСТВИЕ</vt:lpstr>
      <vt:lpstr>       ОАО «Новолипецкий металлургический комбинат» крупнейшее металлургическое производство России.  </vt:lpstr>
      <vt:lpstr>Лица с особо опасными условиями труда </vt:lpstr>
      <vt:lpstr>Этапы комплексной программы профилактики </vt:lpstr>
      <vt:lpstr>Презентация PowerPoint</vt:lpstr>
      <vt:lpstr>Содержание комплексной профилактической программы </vt:lpstr>
      <vt:lpstr>Заинтересованность работодателя </vt:lpstr>
      <vt:lpstr>ОБУЧЕНИЕ</vt:lpstr>
      <vt:lpstr>         Ответственному секретарю                                                                                 Парламентской Ассамблеи                                                                                 Организации Договора о                                                                                 коллективной безопасности                                                                     П.П. Рябухину   </vt:lpstr>
      <vt:lpstr>Благодарю</vt:lpstr>
      <vt:lpstr>  РАСПРОСТРАНЕННОСТЬ ВИЧ-ИНФЕКЦИИ СРЕДИ ПОТРЕБИТЕЛЕЙ ИНЪЕКЦИОННЫХ НАРКОТИКОВ  (ПИН), ЗАРЕГИСТРИРОВАННЫХ НАРКОЛОГИЧЕСКОЙ СЛУЖБОЙ  </vt:lpstr>
    </vt:vector>
  </TitlesOfParts>
  <Company>ННЦН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Мохначев С.О.</dc:creator>
  <cp:lastModifiedBy>Пользователь Microsoft Office</cp:lastModifiedBy>
  <cp:revision>484</cp:revision>
  <dcterms:created xsi:type="dcterms:W3CDTF">2009-03-11T10:49:15Z</dcterms:created>
  <dcterms:modified xsi:type="dcterms:W3CDTF">2017-07-26T11:21:33Z</dcterms:modified>
</cp:coreProperties>
</file>